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289" r:id="rId3"/>
    <p:sldId id="315" r:id="rId4"/>
    <p:sldId id="559" r:id="rId5"/>
    <p:sldId id="557" r:id="rId6"/>
    <p:sldId id="276" r:id="rId7"/>
    <p:sldId id="294" r:id="rId8"/>
    <p:sldId id="316" r:id="rId9"/>
    <p:sldId id="283" r:id="rId10"/>
    <p:sldId id="3399" r:id="rId11"/>
    <p:sldId id="28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52E96A-B4A1-87B2-0915-143E391072D8}" name="Mariska van der Linden" initials="Mv" userId="6b0d9a7f6b35644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9FA"/>
    <a:srgbClr val="E0F1FB"/>
    <a:srgbClr val="230050"/>
    <a:srgbClr val="E0F9FA"/>
    <a:srgbClr val="1E2DBE"/>
    <a:srgbClr val="05D2D2"/>
    <a:srgbClr val="0F16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79" autoAdjust="0"/>
    <p:restoredTop sz="63017" autoAdjust="0"/>
  </p:normalViewPr>
  <p:slideViewPr>
    <p:cSldViewPr snapToGrid="0">
      <p:cViewPr varScale="1">
        <p:scale>
          <a:sx n="39" d="100"/>
          <a:sy n="39" d="100"/>
        </p:scale>
        <p:origin x="1796" y="20"/>
      </p:cViewPr>
      <p:guideLst/>
    </p:cSldViewPr>
  </p:slideViewPr>
  <p:outlineViewPr>
    <p:cViewPr>
      <p:scale>
        <a:sx n="33" d="100"/>
        <a:sy n="33" d="100"/>
      </p:scale>
      <p:origin x="0" y="-8496"/>
    </p:cViewPr>
  </p:outlineViewPr>
  <p:notesTextViewPr>
    <p:cViewPr>
      <p:scale>
        <a:sx n="1" d="1"/>
        <a:sy n="1" d="1"/>
      </p:scale>
      <p:origin x="0" y="0"/>
    </p:cViewPr>
  </p:notesTextViewPr>
  <p:sorterViewPr>
    <p:cViewPr>
      <p:scale>
        <a:sx n="75" d="100"/>
        <a:sy n="75" d="100"/>
      </p:scale>
      <p:origin x="0" y="0"/>
    </p:cViewPr>
  </p:sorterViewPr>
  <p:notesViewPr>
    <p:cSldViewPr snapToGrid="0">
      <p:cViewPr>
        <p:scale>
          <a:sx n="155" d="100"/>
          <a:sy n="155" d="100"/>
        </p:scale>
        <p:origin x="2432" y="-268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D068C6-7325-408C-921E-B389FF684A63}" type="datetimeFigureOut">
              <a:rPr lang="en-GB" smtClean="0"/>
              <a:t>11/12/2022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26FEE-2901-4F80-B040-94DEDE5C3ECF}" type="slidenum">
              <a:rPr lang="en-GB" smtClean="0"/>
              <a:t>‹#›</a:t>
            </a:fld>
            <a:endParaRPr lang="en-GB"/>
          </a:p>
        </p:txBody>
      </p:sp>
    </p:spTree>
    <p:extLst>
      <p:ext uri="{BB962C8B-B14F-4D97-AF65-F5344CB8AC3E}">
        <p14:creationId xmlns:p14="http://schemas.microsoft.com/office/powerpoint/2010/main" val="1475438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lbusiness.network/joi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fl-businessnetwork@ilo.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1475" y="781050"/>
            <a:ext cx="3573463" cy="2009775"/>
          </a:xfrm>
        </p:spPr>
      </p:sp>
      <p:sp>
        <p:nvSpPr>
          <p:cNvPr id="3" name="Notes Placeholder 2"/>
          <p:cNvSpPr>
            <a:spLocks noGrp="1"/>
          </p:cNvSpPr>
          <p:nvPr>
            <p:ph type="body" idx="1"/>
          </p:nvPr>
        </p:nvSpPr>
        <p:spPr>
          <a:xfrm>
            <a:off x="685006" y="2790825"/>
            <a:ext cx="6028028" cy="3600450"/>
          </a:xfrm>
        </p:spPr>
        <p:txBody>
          <a:bodyPr/>
          <a:lstStyle/>
          <a:p>
            <a:endParaRPr lang="en-GB" sz="1100" dirty="0"/>
          </a:p>
          <a:p>
            <a:r>
              <a:rPr lang="en-GB" sz="1100" b="1" dirty="0"/>
              <a:t>INTRODUCTION</a:t>
            </a:r>
          </a:p>
          <a:p>
            <a:endParaRPr lang="en-GB" sz="1100" b="1" dirty="0"/>
          </a:p>
          <a:p>
            <a:r>
              <a:rPr lang="en-GB" sz="1100" dirty="0"/>
              <a:t>Dear speaker,</a:t>
            </a:r>
          </a:p>
          <a:p>
            <a:endParaRPr lang="en-GB" sz="1100" dirty="0"/>
          </a:p>
          <a:p>
            <a:r>
              <a:rPr lang="en-GB" sz="1100" b="0" dirty="0"/>
              <a:t>This presentation is provided</a:t>
            </a:r>
            <a:r>
              <a:rPr lang="en-GB" sz="1100" b="0" baseline="0" dirty="0"/>
              <a:t> by the ILO GBNFL secretariat to members and partners. The aims of the presentation are to:</a:t>
            </a:r>
          </a:p>
          <a:p>
            <a:pPr marL="228600" indent="-228600">
              <a:buAutoNum type="arabicParenR"/>
            </a:pPr>
            <a:r>
              <a:rPr lang="en-GB" sz="1100" b="0" baseline="0" dirty="0"/>
              <a:t>Introduce the network</a:t>
            </a:r>
          </a:p>
          <a:p>
            <a:pPr marL="228600" indent="-228600">
              <a:buAutoNum type="arabicParenR"/>
            </a:pPr>
            <a:r>
              <a:rPr lang="en-GB" sz="1100" b="0" baseline="0" dirty="0"/>
              <a:t>Raise awareness of forced labour</a:t>
            </a:r>
          </a:p>
          <a:p>
            <a:pPr marL="228600" indent="-228600">
              <a:buAutoNum type="arabicParenR"/>
            </a:pPr>
            <a:r>
              <a:rPr lang="en-GB" sz="1100" b="0" baseline="0" dirty="0"/>
              <a:t>Recruit new members and partners.</a:t>
            </a:r>
          </a:p>
          <a:p>
            <a:pPr marL="228600" indent="-228600">
              <a:buAutoNum type="arabicParenR"/>
            </a:pPr>
            <a:endParaRPr lang="en-GB" sz="1100" baseline="0" dirty="0"/>
          </a:p>
          <a:p>
            <a:pPr marL="0" indent="0">
              <a:buNone/>
            </a:pPr>
            <a:r>
              <a:rPr lang="en-GB" sz="1100" baseline="0" dirty="0"/>
              <a:t>The presentation in full, making use of all the speaking notes and showing the video on slide 6, should take around 15 minutes. </a:t>
            </a:r>
          </a:p>
          <a:p>
            <a:pPr marL="0" indent="0">
              <a:buNone/>
            </a:pPr>
            <a:endParaRPr lang="en-GB" sz="1100" baseline="0" dirty="0"/>
          </a:p>
          <a:p>
            <a:pPr marL="0" indent="0">
              <a:buNone/>
            </a:pPr>
            <a:r>
              <a:rPr lang="en-GB" sz="1100" baseline="0" dirty="0"/>
              <a:t>Please feel free to amend this presentation to suit your audience.</a:t>
            </a:r>
          </a:p>
          <a:p>
            <a:pPr marL="0" indent="0">
              <a:buNone/>
            </a:pPr>
            <a:endParaRPr lang="en-GB" sz="1100" baseline="0" dirty="0"/>
          </a:p>
          <a:p>
            <a:pPr marL="0" indent="0">
              <a:buNone/>
            </a:pPr>
            <a:r>
              <a:rPr lang="en-GB" sz="1100" baseline="0" dirty="0"/>
              <a:t>To show the video on slide 6 you need to be connected to the internet.</a:t>
            </a:r>
          </a:p>
          <a:p>
            <a:pPr marL="0" indent="0">
              <a:buNone/>
            </a:pPr>
            <a:endParaRPr lang="en-GB" sz="1100" baseline="0" dirty="0"/>
          </a:p>
          <a:p>
            <a:pPr marL="0" indent="0">
              <a:buNone/>
            </a:pPr>
            <a:r>
              <a:rPr lang="en-GB" sz="1100" baseline="0" dirty="0"/>
              <a:t>Please consider sharing membership and partnership brochures with your audience. These can be found here </a:t>
            </a:r>
            <a:r>
              <a:rPr lang="en-GB" sz="1100" u="sng" baseline="0" dirty="0">
                <a:hlinkClick r:id="rId3"/>
              </a:rPr>
              <a:t>https://flbusiness.network/join/</a:t>
            </a:r>
            <a:r>
              <a:rPr lang="en-GB" sz="1100" u="sng" baseline="0" dirty="0"/>
              <a:t> </a:t>
            </a:r>
          </a:p>
          <a:p>
            <a:pPr marL="0" indent="0">
              <a:buNone/>
            </a:pPr>
            <a:endParaRPr lang="en-GB" sz="1100" baseline="0" dirty="0"/>
          </a:p>
          <a:p>
            <a:pPr marL="0" indent="0">
              <a:buNone/>
            </a:pPr>
            <a:r>
              <a:rPr lang="en-GB" sz="1100" baseline="0" dirty="0"/>
              <a:t>If you have any questions or would like further information, please contact </a:t>
            </a:r>
            <a:r>
              <a:rPr lang="en-US" sz="1100" u="sng" kern="1200" dirty="0">
                <a:solidFill>
                  <a:schemeClr val="tx1"/>
                </a:solidFill>
                <a:effectLst/>
                <a:latin typeface="+mn-lt"/>
                <a:ea typeface="+mn-ea"/>
                <a:cs typeface="+mn-cs"/>
                <a:hlinkClick r:id="rId4"/>
              </a:rPr>
              <a:t>fl-businessnetwork@ilo.org</a:t>
            </a:r>
            <a:r>
              <a:rPr lang="en-US" sz="1100" u="sng" kern="1200" dirty="0">
                <a:solidFill>
                  <a:schemeClr val="tx1"/>
                </a:solidFill>
                <a:effectLst/>
                <a:latin typeface="+mn-lt"/>
                <a:ea typeface="+mn-ea"/>
                <a:cs typeface="+mn-cs"/>
              </a:rPr>
              <a:t> </a:t>
            </a:r>
          </a:p>
          <a:p>
            <a:pPr marL="0" indent="0">
              <a:buNone/>
            </a:pPr>
            <a:endParaRPr lang="en-US" sz="1100" u="none" kern="1200" dirty="0">
              <a:solidFill>
                <a:schemeClr val="tx1"/>
              </a:solidFill>
              <a:effectLst/>
              <a:latin typeface="+mn-lt"/>
              <a:ea typeface="+mn-ea"/>
              <a:cs typeface="+mn-cs"/>
            </a:endParaRPr>
          </a:p>
          <a:p>
            <a:pPr marL="0" indent="0">
              <a:buNone/>
            </a:pPr>
            <a:r>
              <a:rPr lang="en-US" sz="1100" b="1" u="none" kern="1200" dirty="0">
                <a:solidFill>
                  <a:schemeClr val="tx1"/>
                </a:solidFill>
                <a:effectLst/>
                <a:latin typeface="+mn-lt"/>
                <a:ea typeface="+mn-ea"/>
                <a:cs typeface="+mn-cs"/>
              </a:rPr>
              <a:t>START OF SPEAKING NOTES</a:t>
            </a:r>
          </a:p>
          <a:p>
            <a:pPr marL="0" indent="0">
              <a:buNone/>
            </a:pPr>
            <a:endParaRPr lang="en-US" sz="1100" u="non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mn-lt"/>
                <a:ea typeface="+mn-ea"/>
                <a:cs typeface="+mn-cs"/>
              </a:rPr>
              <a:t>There are an estimated </a:t>
            </a:r>
            <a:r>
              <a:rPr lang="en-GB" sz="1100" b="1" kern="1200" dirty="0">
                <a:solidFill>
                  <a:schemeClr val="tx1"/>
                </a:solidFill>
                <a:effectLst/>
                <a:latin typeface="+mn-lt"/>
                <a:ea typeface="+mn-ea"/>
                <a:cs typeface="+mn-cs"/>
              </a:rPr>
              <a:t>27.6 million people in forced </a:t>
            </a:r>
            <a:r>
              <a:rPr lang="en-GB" sz="1100" b="1" kern="1200" dirty="0">
                <a:effectLst/>
                <a:latin typeface="+mn-lt"/>
                <a:ea typeface="+mn-ea"/>
                <a:cs typeface="+mn-cs"/>
              </a:rPr>
              <a:t>labour </a:t>
            </a:r>
            <a:r>
              <a:rPr lang="en-GB" sz="1100" kern="1200" dirty="0">
                <a:effectLst/>
                <a:latin typeface="+mn-lt"/>
                <a:ea typeface="+mn-ea"/>
                <a:cs typeface="+mn-cs"/>
              </a:rPr>
              <a:t>globally. Our business network </a:t>
            </a:r>
            <a:r>
              <a:rPr lang="en-GB" sz="1100" kern="1200" baseline="0" dirty="0">
                <a:effectLst/>
                <a:latin typeface="+mn-lt"/>
                <a:ea typeface="+mn-ea"/>
                <a:cs typeface="+mn-cs"/>
              </a:rPr>
              <a:t>i</a:t>
            </a:r>
            <a:r>
              <a:rPr lang="en-GB" sz="1100" kern="1200" baseline="0" dirty="0">
                <a:solidFill>
                  <a:schemeClr val="tx1"/>
                </a:solidFill>
                <a:effectLst/>
                <a:latin typeface="+mn-lt"/>
                <a:ea typeface="+mn-ea"/>
                <a:cs typeface="+mn-cs"/>
              </a:rPr>
              <a:t>s </a:t>
            </a:r>
            <a:r>
              <a:rPr lang="en-GB" sz="1100" kern="1200" dirty="0">
                <a:solidFill>
                  <a:schemeClr val="tx1"/>
                </a:solidFill>
                <a:effectLst/>
                <a:latin typeface="+mn-lt"/>
                <a:ea typeface="+mn-ea"/>
                <a:cs typeface="+mn-cs"/>
              </a:rPr>
              <a:t>determined to stop it. </a:t>
            </a:r>
            <a:r>
              <a:rPr lang="en-US" sz="1100" kern="1200" dirty="0">
                <a:solidFill>
                  <a:schemeClr val="tx1"/>
                </a:solidFill>
                <a:effectLst/>
                <a:latin typeface="+mn-lt"/>
                <a:ea typeface="+mn-ea"/>
                <a:cs typeface="+mn-cs"/>
              </a:rPr>
              <a:t> </a:t>
            </a:r>
            <a:r>
              <a:rPr lang="en-US" sz="1100" dirty="0">
                <a:effectLst/>
              </a:rPr>
              <a:t> </a:t>
            </a:r>
            <a:r>
              <a:rPr lang="en-US" sz="11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endParaRPr lang="en-GB" sz="1100" kern="1200" dirty="0">
              <a:solidFill>
                <a:schemeClr val="tx1"/>
              </a:solidFill>
              <a:effectLst/>
              <a:latin typeface="+mn-lt"/>
              <a:ea typeface="+mn-ea"/>
              <a:cs typeface="+mn-cs"/>
            </a:endParaRPr>
          </a:p>
          <a:p>
            <a:r>
              <a:rPr lang="en-GB" sz="1100" kern="1200" dirty="0">
                <a:solidFill>
                  <a:schemeClr val="tx1"/>
                </a:solidFill>
                <a:effectLst/>
                <a:latin typeface="+mn-lt"/>
                <a:ea typeface="+mn-ea"/>
                <a:cs typeface="+mn-cs"/>
              </a:rPr>
              <a:t>ILO GBNFL brings together businesses of all sizes and sectors, and their networks, from around the globe to eradicate forced labour</a:t>
            </a:r>
            <a:r>
              <a:rPr lang="en-GB" sz="1100" dirty="0"/>
              <a:t>. </a:t>
            </a:r>
            <a:r>
              <a:rPr lang="en-GB" sz="1100" kern="1200" dirty="0">
                <a:solidFill>
                  <a:schemeClr val="tx1"/>
                </a:solidFill>
                <a:effectLst/>
                <a:latin typeface="+mn-lt"/>
                <a:ea typeface="+mn-ea"/>
                <a:cs typeface="+mn-cs"/>
              </a:rPr>
              <a:t>Operating across all sectors and geographies, network</a:t>
            </a:r>
            <a:r>
              <a:rPr lang="en-GB" sz="1100" kern="1200" baseline="0" dirty="0">
                <a:solidFill>
                  <a:schemeClr val="tx1"/>
                </a:solidFill>
                <a:effectLst/>
                <a:latin typeface="+mn-lt"/>
                <a:ea typeface="+mn-ea"/>
                <a:cs typeface="+mn-cs"/>
              </a:rPr>
              <a:t> </a:t>
            </a:r>
            <a:r>
              <a:rPr lang="en-GB" sz="1100" kern="1200" dirty="0">
                <a:solidFill>
                  <a:schemeClr val="tx1"/>
                </a:solidFill>
                <a:effectLst/>
                <a:latin typeface="+mn-lt"/>
                <a:ea typeface="+mn-ea"/>
                <a:cs typeface="+mn-cs"/>
              </a:rPr>
              <a:t>members and partners work to engage smaller enterprises</a:t>
            </a:r>
            <a:r>
              <a:rPr lang="en-GB" sz="1100" kern="1200" baseline="0" dirty="0">
                <a:solidFill>
                  <a:schemeClr val="tx1"/>
                </a:solidFill>
                <a:effectLst/>
                <a:latin typeface="+mn-lt"/>
                <a:ea typeface="+mn-ea"/>
                <a:cs typeface="+mn-cs"/>
              </a:rPr>
              <a:t>. We </a:t>
            </a:r>
            <a:r>
              <a:rPr lang="en-GB" sz="1100" kern="1200" dirty="0">
                <a:solidFill>
                  <a:schemeClr val="tx1"/>
                </a:solidFill>
                <a:effectLst/>
                <a:latin typeface="+mn-lt"/>
                <a:ea typeface="+mn-ea"/>
                <a:cs typeface="+mn-cs"/>
              </a:rPr>
              <a:t>develop resources and tools and devise local solutions that help shape national frameworks to create lasting change. </a:t>
            </a:r>
          </a:p>
          <a:p>
            <a:endParaRPr lang="en-GB" sz="11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mn-lt"/>
                <a:ea typeface="+mn-ea"/>
                <a:cs typeface="+mn-cs"/>
              </a:rPr>
              <a:t>(Please introduce yourself</a:t>
            </a:r>
            <a:r>
              <a:rPr lang="en-GB" sz="1100" kern="1200" baseline="0" dirty="0">
                <a:solidFill>
                  <a:schemeClr val="tx1"/>
                </a:solidFill>
                <a:effectLst/>
                <a:latin typeface="+mn-lt"/>
                <a:ea typeface="+mn-ea"/>
                <a:cs typeface="+mn-cs"/>
              </a:rPr>
              <a:t> and explain how you are affiliated with ILO GBNFL).</a:t>
            </a:r>
          </a:p>
          <a:p>
            <a:pPr marL="0" indent="0">
              <a:buNone/>
            </a:pPr>
            <a:endParaRPr lang="en-GB" sz="1100" u="none" dirty="0"/>
          </a:p>
          <a:p>
            <a:endParaRPr lang="en-GB" sz="1100" dirty="0"/>
          </a:p>
        </p:txBody>
      </p:sp>
      <p:sp>
        <p:nvSpPr>
          <p:cNvPr id="4" name="Slide Number Placeholder 3"/>
          <p:cNvSpPr>
            <a:spLocks noGrp="1"/>
          </p:cNvSpPr>
          <p:nvPr>
            <p:ph type="sldNum" sz="quarter" idx="5"/>
          </p:nvPr>
        </p:nvSpPr>
        <p:spPr/>
        <p:txBody>
          <a:bodyPr/>
          <a:lstStyle/>
          <a:p>
            <a:fld id="{D0826FEE-2901-4F80-B040-94DEDE5C3ECF}" type="slidenum">
              <a:rPr lang="en-GB" smtClean="0"/>
              <a:t>1</a:t>
            </a:fld>
            <a:endParaRPr lang="en-GB"/>
          </a:p>
        </p:txBody>
      </p:sp>
    </p:spTree>
    <p:extLst>
      <p:ext uri="{BB962C8B-B14F-4D97-AF65-F5344CB8AC3E}">
        <p14:creationId xmlns:p14="http://schemas.microsoft.com/office/powerpoint/2010/main" val="257154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freely available tools and resources on our website both from the ILO and other stakeholders. This slides details a few that the ILO GBNFL has developed for companies.</a:t>
            </a:r>
          </a:p>
        </p:txBody>
      </p:sp>
      <p:sp>
        <p:nvSpPr>
          <p:cNvPr id="4" name="Slide Number Placeholder 3"/>
          <p:cNvSpPr>
            <a:spLocks noGrp="1"/>
          </p:cNvSpPr>
          <p:nvPr>
            <p:ph type="sldNum" sz="quarter" idx="5"/>
          </p:nvPr>
        </p:nvSpPr>
        <p:spPr/>
        <p:txBody>
          <a:bodyPr/>
          <a:lstStyle/>
          <a:p>
            <a:fld id="{D0826FEE-2901-4F80-B040-94DEDE5C3ECF}" type="slidenum">
              <a:rPr lang="en-GB" smtClean="0"/>
              <a:t>10</a:t>
            </a:fld>
            <a:endParaRPr lang="en-GB"/>
          </a:p>
        </p:txBody>
      </p:sp>
    </p:spTree>
    <p:extLst>
      <p:ext uri="{BB962C8B-B14F-4D97-AF65-F5344CB8AC3E}">
        <p14:creationId xmlns:p14="http://schemas.microsoft.com/office/powerpoint/2010/main" val="3726092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rPr>
              <a:t>Thank</a:t>
            </a:r>
            <a:r>
              <a:rPr lang="en-US" baseline="0" dirty="0">
                <a:solidFill>
                  <a:srgbClr val="000000"/>
                </a:solidFill>
                <a:effectLst/>
              </a:rPr>
              <a:t> you for your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000000"/>
                </a:solidFill>
                <a:effectLst/>
              </a:rPr>
              <a:t>More information can be found on our website, where you can also sign up to join the network, receive our newsletter, find tools and resources, information on our latest activities, and more. You can also follow us on Twitter and connect with us on Linked-In.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000000"/>
                </a:solidFill>
                <a:effectLst/>
              </a:rPr>
              <a:t>And, if you would like to discuss further, please come and find me or get in touch, either with me or with our secretariat.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0000"/>
              </a:solidFill>
              <a:effectLst/>
            </a:endParaRPr>
          </a:p>
          <a:p>
            <a:endParaRPr lang="en-US" dirty="0"/>
          </a:p>
          <a:p>
            <a:endParaRPr lang="en-GB" dirty="0"/>
          </a:p>
        </p:txBody>
      </p:sp>
      <p:sp>
        <p:nvSpPr>
          <p:cNvPr id="4" name="Slide Number Placeholder 3"/>
          <p:cNvSpPr>
            <a:spLocks noGrp="1"/>
          </p:cNvSpPr>
          <p:nvPr>
            <p:ph type="sldNum" sz="quarter" idx="5"/>
          </p:nvPr>
        </p:nvSpPr>
        <p:spPr/>
        <p:txBody>
          <a:bodyPr/>
          <a:lstStyle/>
          <a:p>
            <a:fld id="{D0826FEE-2901-4F80-B040-94DEDE5C3ECF}" type="slidenum">
              <a:rPr lang="en-GB" smtClean="0"/>
              <a:t>11</a:t>
            </a:fld>
            <a:endParaRPr lang="en-GB"/>
          </a:p>
        </p:txBody>
      </p:sp>
    </p:spTree>
    <p:extLst>
      <p:ext uri="{BB962C8B-B14F-4D97-AF65-F5344CB8AC3E}">
        <p14:creationId xmlns:p14="http://schemas.microsoft.com/office/powerpoint/2010/main" val="376904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sz="1200" b="1" kern="1200" dirty="0">
                <a:solidFill>
                  <a:schemeClr val="tx1"/>
                </a:solidFill>
                <a:effectLst/>
                <a:latin typeface="+mn-lt"/>
                <a:ea typeface="+mn-ea"/>
                <a:cs typeface="+mn-cs"/>
              </a:rPr>
              <a:t>Forced labour</a:t>
            </a:r>
            <a:r>
              <a:rPr lang="en-US" sz="1200" b="1" kern="1200" baseline="0" dirty="0">
                <a:solidFill>
                  <a:schemeClr val="tx1"/>
                </a:solidFill>
                <a:effectLst/>
                <a:latin typeface="+mn-lt"/>
                <a:ea typeface="+mn-ea"/>
                <a:cs typeface="+mn-cs"/>
              </a:rPr>
              <a:t> happens in </a:t>
            </a:r>
            <a:r>
              <a:rPr lang="en-US" sz="1200" b="1" kern="1200" baseline="0" dirty="0">
                <a:solidFill>
                  <a:srgbClr val="000000"/>
                </a:solidFill>
                <a:effectLst/>
                <a:latin typeface="+mn-lt"/>
                <a:ea typeface="+mn-ea"/>
                <a:cs typeface="+mn-cs"/>
              </a:rPr>
              <a:t>every region </a:t>
            </a:r>
            <a:r>
              <a:rPr lang="mr-IN" sz="1200" b="1" kern="1200" baseline="0" dirty="0">
                <a:solidFill>
                  <a:srgbClr val="000000"/>
                </a:solidFill>
                <a:effectLst/>
                <a:latin typeface="+mn-lt"/>
                <a:ea typeface="+mn-ea"/>
                <a:cs typeface="+mn-cs"/>
              </a:rPr>
              <a:t>–</a:t>
            </a:r>
            <a:r>
              <a:rPr lang="en-US" sz="1200" b="1" kern="1200" baseline="0" dirty="0">
                <a:solidFill>
                  <a:srgbClr val="000000"/>
                </a:solidFill>
                <a:effectLst/>
                <a:latin typeface="+mn-lt"/>
                <a:ea typeface="+mn-ea"/>
                <a:cs typeface="+mn-cs"/>
              </a:rPr>
              <a:t> no place is immune</a:t>
            </a:r>
            <a:r>
              <a:rPr lang="en-US" sz="1200" kern="1200" baseline="0" dirty="0">
                <a:solidFill>
                  <a:srgbClr val="000000"/>
                </a:solidFill>
                <a:effectLst/>
                <a:latin typeface="+mn-lt"/>
                <a:ea typeface="+mn-ea"/>
                <a:cs typeface="+mn-cs"/>
              </a:rPr>
              <a:t>. </a:t>
            </a:r>
          </a:p>
          <a:p>
            <a:pPr marL="0" lvl="0" indent="0">
              <a:buFont typeface="Arial"/>
              <a:buNone/>
            </a:pPr>
            <a:endParaRPr lang="en-US" sz="1200" kern="1200" baseline="0" dirty="0">
              <a:solidFill>
                <a:srgbClr val="000000"/>
              </a:solidFill>
              <a:effectLst/>
              <a:latin typeface="+mn-lt"/>
              <a:ea typeface="+mn-ea"/>
              <a:cs typeface="+mn-cs"/>
            </a:endParaRPr>
          </a:p>
          <a:p>
            <a:pPr marL="0" lvl="0" indent="0">
              <a:buFont typeface="Arial"/>
              <a:buNone/>
            </a:pPr>
            <a:r>
              <a:rPr lang="en-US" sz="1200" kern="1200" baseline="0" dirty="0">
                <a:solidFill>
                  <a:srgbClr val="000000"/>
                </a:solidFill>
                <a:effectLst/>
                <a:latin typeface="+mn-lt"/>
                <a:ea typeface="+mn-ea"/>
                <a:cs typeface="+mn-cs"/>
              </a:rPr>
              <a:t>More than half of </a:t>
            </a:r>
            <a:r>
              <a:rPr lang="en-US" sz="1200" kern="1200" dirty="0">
                <a:solidFill>
                  <a:srgbClr val="000000"/>
                </a:solidFill>
                <a:effectLst/>
                <a:latin typeface="+mn-lt"/>
                <a:ea typeface="+mn-ea"/>
                <a:cs typeface="+mn-cs"/>
              </a:rPr>
              <a:t>all those in forced labour worldwide are in </a:t>
            </a:r>
            <a:r>
              <a:rPr lang="en-US" sz="1200" b="1" kern="1200" dirty="0">
                <a:solidFill>
                  <a:srgbClr val="000000"/>
                </a:solidFill>
                <a:effectLst/>
                <a:latin typeface="+mn-lt"/>
                <a:ea typeface="+mn-ea"/>
                <a:cs typeface="+mn-cs"/>
              </a:rPr>
              <a:t>the Asia and the Pacific</a:t>
            </a:r>
            <a:r>
              <a:rPr lang="en-US" sz="1200" kern="1200" dirty="0">
                <a:solidFill>
                  <a:srgbClr val="000000"/>
                </a:solidFill>
                <a:effectLst/>
                <a:latin typeface="+mn-lt"/>
                <a:ea typeface="+mn-ea"/>
                <a:cs typeface="+mn-cs"/>
              </a:rPr>
              <a:t> region. </a:t>
            </a:r>
            <a:r>
              <a:rPr lang="en-US" sz="1200" kern="1200" baseline="0" dirty="0">
                <a:solidFill>
                  <a:srgbClr val="000000"/>
                </a:solidFill>
                <a:effectLst/>
                <a:latin typeface="+mn-lt"/>
                <a:ea typeface="+mn-ea"/>
                <a:cs typeface="+mn-cs"/>
              </a:rPr>
              <a:t>T</a:t>
            </a:r>
            <a:r>
              <a:rPr lang="en-US" sz="1200" kern="1200" dirty="0">
                <a:solidFill>
                  <a:srgbClr val="000000"/>
                </a:solidFill>
                <a:effectLst/>
                <a:latin typeface="+mn-lt"/>
                <a:ea typeface="+mn-ea"/>
                <a:cs typeface="+mn-cs"/>
              </a:rPr>
              <a:t>he rest is distributed between Africa (3.8 million), Europe and Central Asia (4.1 million), the Americas (3.6 million) and the Arab States (0.9 million)</a:t>
            </a:r>
            <a:r>
              <a:rPr lang="en-GB" sz="1200" kern="1200" dirty="0">
                <a:solidFill>
                  <a:srgbClr val="000000"/>
                </a:solidFill>
                <a:effectLst/>
                <a:latin typeface="+mn-lt"/>
                <a:ea typeface="+mn-ea"/>
                <a:cs typeface="+mn-cs"/>
              </a:rPr>
              <a:t>.</a:t>
            </a:r>
          </a:p>
          <a:p>
            <a:pPr marL="0" lvl="0" indent="0">
              <a:buFont typeface="Arial"/>
              <a:buNone/>
            </a:pPr>
            <a:endParaRPr lang="en-GB" sz="1200" kern="1200" dirty="0">
              <a:solidFill>
                <a:srgbClr val="000000"/>
              </a:solidFill>
              <a:effectLst/>
              <a:latin typeface="+mn-lt"/>
              <a:ea typeface="+mn-ea"/>
              <a:cs typeface="+mn-cs"/>
            </a:endParaRPr>
          </a:p>
          <a:p>
            <a:pPr marL="0" lvl="0" indent="0">
              <a:buFont typeface="Arial"/>
              <a:buNone/>
            </a:pPr>
            <a:r>
              <a:rPr lang="en-GB" sz="1200" b="1" kern="1200" dirty="0">
                <a:solidFill>
                  <a:srgbClr val="000000"/>
                </a:solidFill>
                <a:effectLst/>
                <a:latin typeface="+mn-lt"/>
                <a:ea typeface="+mn-ea"/>
                <a:cs typeface="+mn-cs"/>
              </a:rPr>
              <a:t>More than half of all forced labour occurs in upper-middle or high-income countries.</a:t>
            </a:r>
            <a:r>
              <a:rPr lang="en-GB" sz="1200" kern="1200" dirty="0">
                <a:solidFill>
                  <a:srgbClr val="000000"/>
                </a:solidFill>
                <a:effectLst/>
                <a:latin typeface="+mn-lt"/>
                <a:ea typeface="+mn-ea"/>
                <a:cs typeface="+mn-cs"/>
              </a:rPr>
              <a:t> Lower-middle income countries account for 32% and low-income countries for 16% of all forced labour. </a:t>
            </a:r>
            <a:endParaRPr lang="en-US" sz="1200" kern="1200" dirty="0">
              <a:solidFill>
                <a:schemeClr val="tx1"/>
              </a:solidFill>
              <a:effectLst/>
              <a:latin typeface="+mn-lt"/>
              <a:ea typeface="+mn-ea"/>
              <a:cs typeface="+mn-cs"/>
            </a:endParaRPr>
          </a:p>
          <a:p>
            <a:pPr marL="171450" lvl="0" indent="-171450">
              <a:buFont typeface="Arial"/>
              <a:buChar char="•"/>
            </a:pP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D0826FEE-2901-4F80-B040-94DEDE5C3ECF}" type="slidenum">
              <a:rPr lang="en-GB" smtClean="0"/>
              <a:t>2</a:t>
            </a:fld>
            <a:endParaRPr lang="en-GB"/>
          </a:p>
        </p:txBody>
      </p:sp>
    </p:spTree>
    <p:extLst>
      <p:ext uri="{BB962C8B-B14F-4D97-AF65-F5344CB8AC3E}">
        <p14:creationId xmlns:p14="http://schemas.microsoft.com/office/powerpoint/2010/main" val="3338211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a:solidFill>
                  <a:schemeClr val="tx1"/>
                </a:solidFill>
                <a:effectLst/>
                <a:latin typeface="+mn-lt"/>
                <a:ea typeface="+mn-ea"/>
                <a:cs typeface="+mn-cs"/>
              </a:rPr>
              <a:t>Current trends indicate that things are worsening.</a:t>
            </a:r>
          </a:p>
          <a:p>
            <a:pPr marL="171450" lvl="0" indent="-171450">
              <a:buFont typeface="Arial"/>
              <a:buChar char="•"/>
            </a:pPr>
            <a:endParaRPr lang="en-US" dirty="0"/>
          </a:p>
          <a:p>
            <a:pPr marL="171450" lvl="0" indent="-171450">
              <a:buFont typeface="Arial"/>
              <a:buChar char="•"/>
            </a:pPr>
            <a:r>
              <a:rPr lang="en-US" sz="1200" b="0" kern="1200" dirty="0">
                <a:solidFill>
                  <a:schemeClr val="tx1"/>
                </a:solidFill>
                <a:effectLst/>
                <a:latin typeface="+mn-lt"/>
                <a:ea typeface="+mn-ea"/>
                <a:cs typeface="+mn-cs"/>
              </a:rPr>
              <a:t>Between 2016 and 2021 forced </a:t>
            </a:r>
            <a:r>
              <a:rPr lang="en-US" sz="1200" b="0" kern="1200" dirty="0" err="1">
                <a:solidFill>
                  <a:schemeClr val="tx1"/>
                </a:solidFill>
                <a:effectLst/>
                <a:latin typeface="+mn-lt"/>
                <a:ea typeface="+mn-ea"/>
                <a:cs typeface="+mn-cs"/>
              </a:rPr>
              <a:t>labour</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increased from 24.9 to 27.6 million people. </a:t>
            </a:r>
            <a:br>
              <a:rPr lang="en-US" sz="1200" b="1" kern="1200" dirty="0">
                <a:solidFill>
                  <a:schemeClr val="tx1"/>
                </a:solidFill>
                <a:effectLst/>
                <a:latin typeface="+mn-lt"/>
                <a:ea typeface="+mn-ea"/>
                <a:cs typeface="+mn-cs"/>
              </a:rPr>
            </a:b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a:t>The increase in forced </a:t>
            </a:r>
            <a:r>
              <a:rPr lang="en-US" sz="1200" dirty="0" err="1"/>
              <a:t>labour</a:t>
            </a:r>
            <a:r>
              <a:rPr lang="en-US" sz="1200" dirty="0"/>
              <a:t> since 2016 is </a:t>
            </a:r>
            <a:r>
              <a:rPr lang="en-US" sz="1200" b="1" dirty="0"/>
              <a:t>entirely due to the higher number of victims in the private economy, so businesses have a key role to play in eradicating it.</a:t>
            </a:r>
            <a:br>
              <a:rPr lang="en-US" sz="1200" b="1" dirty="0"/>
            </a:br>
            <a:endParaRPr lang="en-US" sz="1200" b="1" dirty="0"/>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effectLst/>
                <a:latin typeface="+mn-lt"/>
                <a:ea typeface="+mn-ea"/>
                <a:cs typeface="+mn-cs"/>
              </a:rPr>
              <a:t>What’s more, some of the data used for the </a:t>
            </a:r>
            <a:r>
              <a:rPr lang="en-US" dirty="0"/>
              <a:t>most recent</a:t>
            </a:r>
            <a:r>
              <a:rPr lang="en-US" sz="1200" kern="1200" dirty="0">
                <a:effectLst/>
                <a:latin typeface="+mn-lt"/>
                <a:ea typeface="+mn-ea"/>
                <a:cs typeface="+mn-cs"/>
              </a:rPr>
              <a:t> estimates </a:t>
            </a:r>
            <a:r>
              <a:rPr lang="en-US" dirty="0"/>
              <a:t>dates from before the</a:t>
            </a:r>
            <a:r>
              <a:rPr lang="en-US" sz="1200" kern="1200" dirty="0">
                <a:effectLst/>
                <a:latin typeface="+mn-lt"/>
                <a:ea typeface="+mn-ea"/>
                <a:cs typeface="+mn-cs"/>
              </a:rPr>
              <a:t> COVID-19 pandemic. COVID has exacerbated the root causes of forced </a:t>
            </a:r>
            <a:r>
              <a:rPr lang="en-US" sz="1200" kern="1200" dirty="0" err="1">
                <a:effectLst/>
                <a:latin typeface="+mn-lt"/>
                <a:ea typeface="+mn-ea"/>
                <a:cs typeface="+mn-cs"/>
              </a:rPr>
              <a:t>labour</a:t>
            </a:r>
            <a:r>
              <a:rPr lang="en-US" sz="1200" kern="1200" dirty="0">
                <a:effectLst/>
                <a:latin typeface="+mn-lt"/>
                <a:ea typeface="+mn-ea"/>
                <a:cs typeface="+mn-cs"/>
              </a:rPr>
              <a:t>, such as poverty and discrimination. Therefore, the figures we are sharing with you are likely to underestimate the total number of victims. </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86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slides some of the current challenges reported by companies on eradicating forced labour.</a:t>
            </a:r>
          </a:p>
        </p:txBody>
      </p:sp>
      <p:sp>
        <p:nvSpPr>
          <p:cNvPr id="4" name="Slide Number Placeholder 3"/>
          <p:cNvSpPr>
            <a:spLocks noGrp="1"/>
          </p:cNvSpPr>
          <p:nvPr>
            <p:ph type="sldNum" sz="quarter" idx="5"/>
          </p:nvPr>
        </p:nvSpPr>
        <p:spPr/>
        <p:txBody>
          <a:bodyPr/>
          <a:lstStyle/>
          <a:p>
            <a:fld id="{D0826FEE-2901-4F80-B040-94DEDE5C3ECF}" type="slidenum">
              <a:rPr lang="en-GB" smtClean="0"/>
              <a:t>4</a:t>
            </a:fld>
            <a:endParaRPr lang="en-GB"/>
          </a:p>
        </p:txBody>
      </p:sp>
    </p:spTree>
    <p:extLst>
      <p:ext uri="{BB962C8B-B14F-4D97-AF65-F5344CB8AC3E}">
        <p14:creationId xmlns:p14="http://schemas.microsoft.com/office/powerpoint/2010/main" val="371465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some of the current topics and solutions the private sector is focussing on to eradicate forced labour.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683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600450"/>
          </a:xfrm>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baseline="0" dirty="0">
                <a:solidFill>
                  <a:schemeClr val="tx1"/>
                </a:solidFill>
                <a:effectLst/>
                <a:latin typeface="+mn-lt"/>
                <a:ea typeface="+mn-ea"/>
                <a:cs typeface="+mn-cs"/>
              </a:rPr>
              <a:t>So what is our role when it comes to forced labour? How can the network help?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baseline="0" dirty="0">
                <a:solidFill>
                  <a:schemeClr val="tx1"/>
                </a:solidFill>
                <a:effectLst/>
                <a:latin typeface="+mn-lt"/>
                <a:ea typeface="+mn-ea"/>
                <a:cs typeface="+mn-cs"/>
              </a:rPr>
              <a:t>Our network aims to </a:t>
            </a:r>
            <a:r>
              <a:rPr lang="en-GB" sz="1200" b="1" kern="1200" baseline="0" dirty="0">
                <a:solidFill>
                  <a:schemeClr val="tx1"/>
                </a:solidFill>
                <a:effectLst/>
                <a:latin typeface="+mn-lt"/>
                <a:ea typeface="+mn-ea"/>
                <a:cs typeface="+mn-cs"/>
              </a:rPr>
              <a:t>drive action on forced labour, to scale it up, and ensure it is sustainable</a:t>
            </a:r>
            <a:r>
              <a:rPr lang="en-GB" sz="1200" kern="1200" baseline="0" dirty="0">
                <a:solidFill>
                  <a:schemeClr val="tx1"/>
                </a:solidFill>
                <a:effectLst/>
                <a:latin typeface="+mn-lt"/>
                <a:ea typeface="+mn-ea"/>
                <a:cs typeface="+mn-cs"/>
              </a:rPr>
              <a:t>. We do this by working together.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baseline="0" dirty="0">
                <a:solidFill>
                  <a:schemeClr val="tx1"/>
                </a:solidFill>
                <a:effectLst/>
                <a:latin typeface="+mn-lt"/>
                <a:ea typeface="+mn-ea"/>
                <a:cs typeface="+mn-cs"/>
              </a:rPr>
              <a:t>Our key focus areas are: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baseline="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CONNECT</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Break silos by linking up business actors from across sectors and geographies to eradicate forced labour.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CONVENE</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Support businesses to engage with other relevant stakeholders, including government bodies, to find sustainable solutions to the structural drivers of forced labour.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INNOVATE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Create spaces where businesses identify gaps, develop new ways of tackling forced labour, and devise methods to scale up solutions.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SUPPORT</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Share user-friendly and action-oriented data, information and resources to help busy businesses take steps to tackle forced labour.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baseline="0" dirty="0">
              <a:solidFill>
                <a:schemeClr val="tx1"/>
              </a:solidFill>
              <a:effectLst/>
              <a:latin typeface="+mn-lt"/>
              <a:ea typeface="+mn-ea"/>
              <a:cs typeface="+mn-cs"/>
            </a:endParaRPr>
          </a:p>
          <a:p>
            <a:endParaRPr lang="en-US" dirty="0"/>
          </a:p>
          <a:p>
            <a:endParaRPr lang="en-GB" dirty="0"/>
          </a:p>
        </p:txBody>
      </p:sp>
      <p:sp>
        <p:nvSpPr>
          <p:cNvPr id="4" name="Slide Number Placeholder 3"/>
          <p:cNvSpPr>
            <a:spLocks noGrp="1"/>
          </p:cNvSpPr>
          <p:nvPr>
            <p:ph type="sldNum" sz="quarter" idx="5"/>
          </p:nvPr>
        </p:nvSpPr>
        <p:spPr/>
        <p:txBody>
          <a:bodyPr/>
          <a:lstStyle/>
          <a:p>
            <a:fld id="{D0826FEE-2901-4F80-B040-94DEDE5C3ECF}" type="slidenum">
              <a:rPr lang="en-GB" smtClean="0"/>
              <a:t>6</a:t>
            </a:fld>
            <a:endParaRPr lang="en-GB"/>
          </a:p>
        </p:txBody>
      </p:sp>
    </p:spTree>
    <p:extLst>
      <p:ext uri="{BB962C8B-B14F-4D97-AF65-F5344CB8AC3E}">
        <p14:creationId xmlns:p14="http://schemas.microsoft.com/office/powerpoint/2010/main" val="1990176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members are businesses of all sizes and sectors, employer and business membership organizations, industry trade groups and sectoral associations.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Other business-led initiatives with complementary mandates and expertise are encouraged to join as partners. </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network</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members and partners: </a:t>
            </a:r>
          </a:p>
          <a:p>
            <a:pPr marL="171450" lvl="0" indent="-171450">
              <a:buFont typeface="Arial"/>
              <a:buChar char="•"/>
            </a:pPr>
            <a:r>
              <a:rPr lang="en-US" sz="1200" kern="1200" dirty="0">
                <a:solidFill>
                  <a:schemeClr val="tx1"/>
                </a:solidFill>
                <a:effectLst/>
                <a:latin typeface="+mn-lt"/>
                <a:ea typeface="+mn-ea"/>
                <a:cs typeface="+mn-cs"/>
              </a:rPr>
              <a:t>Take concrete steps to</a:t>
            </a:r>
            <a:r>
              <a:rPr lang="en-US" sz="1200" b="1" kern="1200" dirty="0">
                <a:solidFill>
                  <a:schemeClr val="tx1"/>
                </a:solidFill>
                <a:effectLst/>
                <a:latin typeface="+mn-lt"/>
                <a:ea typeface="+mn-ea"/>
                <a:cs typeface="+mn-cs"/>
              </a:rPr>
              <a:t> eradicate </a:t>
            </a:r>
            <a:r>
              <a:rPr lang="en-US" sz="1200" kern="1200" dirty="0">
                <a:solidFill>
                  <a:schemeClr val="tx1"/>
                </a:solidFill>
                <a:effectLst/>
                <a:latin typeface="+mn-lt"/>
                <a:ea typeface="+mn-ea"/>
                <a:cs typeface="+mn-cs"/>
              </a:rPr>
              <a:t>forced labour in all its forms in their organizations, supply chains, member organizations, sectors and beyond</a:t>
            </a:r>
          </a:p>
          <a:p>
            <a:pPr marL="171450" lvl="0" indent="-171450">
              <a:buFont typeface="Arial"/>
              <a:buChar char="•"/>
            </a:pPr>
            <a:r>
              <a:rPr lang="en-US" sz="1200" b="1" kern="1200" dirty="0">
                <a:solidFill>
                  <a:schemeClr val="tx1"/>
                </a:solidFill>
                <a:effectLst/>
                <a:latin typeface="+mn-lt"/>
                <a:ea typeface="+mn-ea"/>
                <a:cs typeface="+mn-cs"/>
              </a:rPr>
              <a:t>Advocate </a:t>
            </a:r>
            <a:r>
              <a:rPr lang="en-US" sz="1200" kern="1200" dirty="0">
                <a:solidFill>
                  <a:schemeClr val="tx1"/>
                </a:solidFill>
                <a:effectLst/>
                <a:latin typeface="+mn-lt"/>
                <a:ea typeface="+mn-ea"/>
                <a:cs typeface="+mn-cs"/>
              </a:rPr>
              <a:t>for a comprehensive and coordinated response to eradicate forced labour, including in dealings with government bodies </a:t>
            </a:r>
          </a:p>
          <a:p>
            <a:pPr marL="171450" lvl="0" indent="-171450">
              <a:buFont typeface="Arial"/>
              <a:buChar char="•"/>
            </a:pPr>
            <a:r>
              <a:rPr lang="en-US" sz="1200" b="1" kern="1200" dirty="0">
                <a:solidFill>
                  <a:schemeClr val="tx1"/>
                </a:solidFill>
                <a:effectLst/>
                <a:latin typeface="+mn-lt"/>
                <a:ea typeface="+mn-ea"/>
                <a:cs typeface="+mn-cs"/>
              </a:rPr>
              <a:t>Uphold</a:t>
            </a:r>
            <a:r>
              <a:rPr lang="en-US" sz="1200" kern="1200" dirty="0">
                <a:solidFill>
                  <a:schemeClr val="tx1"/>
                </a:solidFill>
                <a:effectLst/>
                <a:latin typeface="+mn-lt"/>
                <a:ea typeface="+mn-ea"/>
                <a:cs typeface="+mn-cs"/>
              </a:rPr>
              <a:t> the principles of inclusivity and collaboration when working with other stakeholders to end forced labour.</a:t>
            </a:r>
          </a:p>
          <a:p>
            <a:endParaRPr lang="en-US" dirty="0"/>
          </a:p>
          <a:p>
            <a:endParaRPr lang="en-GB" dirty="0"/>
          </a:p>
        </p:txBody>
      </p:sp>
      <p:sp>
        <p:nvSpPr>
          <p:cNvPr id="4" name="Slide Number Placeholder 3"/>
          <p:cNvSpPr>
            <a:spLocks noGrp="1"/>
          </p:cNvSpPr>
          <p:nvPr>
            <p:ph type="sldNum" sz="quarter" idx="5"/>
          </p:nvPr>
        </p:nvSpPr>
        <p:spPr/>
        <p:txBody>
          <a:bodyPr/>
          <a:lstStyle/>
          <a:p>
            <a:fld id="{D0826FEE-2901-4F80-B040-94DEDE5C3ECF}" type="slidenum">
              <a:rPr lang="en-GB" smtClean="0"/>
              <a:t>7</a:t>
            </a:fld>
            <a:endParaRPr lang="en-GB"/>
          </a:p>
        </p:txBody>
      </p:sp>
    </p:spTree>
    <p:extLst>
      <p:ext uri="{BB962C8B-B14F-4D97-AF65-F5344CB8AC3E}">
        <p14:creationId xmlns:p14="http://schemas.microsoft.com/office/powerpoint/2010/main" val="97131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GB" b="1" dirty="0"/>
              <a:t>We have a strong, dedicated and growing membership.</a:t>
            </a:r>
            <a:r>
              <a:rPr lang="en-GB" dirty="0"/>
              <a:t> Together, we advocate for an end to forced labour through events, activities, meetings with decision makers, social media… the list goes on. </a:t>
            </a:r>
          </a:p>
          <a:p>
            <a:endParaRPr lang="en-GB" dirty="0"/>
          </a:p>
          <a:p>
            <a:r>
              <a:rPr lang="en-GB" dirty="0"/>
              <a:t>In practical terms this includes launching the first global award for SME (small- and medium-sized enterprises) action on forced labour, training sessions for businesses and their representative organizations, a training manual on fair recruitment, three podcast series, advocacy papers shared with decision-makers, and much, much more.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826FEE-2901-4F80-B040-94DEDE5C3E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070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dirty="0">
                <a:solidFill>
                  <a:schemeClr val="tx1"/>
                </a:solidFill>
                <a:effectLst/>
                <a:latin typeface="+mn-lt"/>
                <a:ea typeface="+mn-ea"/>
                <a:cs typeface="+mn-cs"/>
              </a:rPr>
              <a:t>If you work for a business or employer/business membership organization, then join us and help end forced labour.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In addition to doing what is right, you will:</a:t>
            </a:r>
            <a:endParaRPr lang="en-US" sz="1200" kern="1200" dirty="0">
              <a:solidFill>
                <a:schemeClr val="tx1"/>
              </a:solidFill>
              <a:effectLst/>
              <a:latin typeface="+mn-lt"/>
              <a:ea typeface="+mn-ea"/>
              <a:cs typeface="+mn-cs"/>
            </a:endParaRPr>
          </a:p>
          <a:p>
            <a:pPr marL="171450" lvl="0" indent="-171450" fontAlgn="auto">
              <a:buFont typeface="Arial"/>
              <a:buChar char="•"/>
            </a:pPr>
            <a:r>
              <a:rPr lang="en-US" sz="1200" kern="1200" dirty="0">
                <a:solidFill>
                  <a:schemeClr val="tx1"/>
                </a:solidFill>
                <a:effectLst/>
                <a:latin typeface="+mn-lt"/>
                <a:ea typeface="+mn-ea"/>
                <a:cs typeface="+mn-cs"/>
              </a:rPr>
              <a:t>Receive official recognition for measured contributions to the Sustainable</a:t>
            </a:r>
            <a:r>
              <a:rPr lang="en-US" sz="1200" kern="1200" baseline="0" dirty="0">
                <a:solidFill>
                  <a:schemeClr val="tx1"/>
                </a:solidFill>
                <a:effectLst/>
                <a:latin typeface="+mn-lt"/>
                <a:ea typeface="+mn-ea"/>
                <a:cs typeface="+mn-cs"/>
              </a:rPr>
              <a:t> Development Goals</a:t>
            </a:r>
            <a:endParaRPr lang="en-US" sz="1200" kern="1200" dirty="0">
              <a:solidFill>
                <a:schemeClr val="tx1"/>
              </a:solidFill>
              <a:effectLst/>
              <a:latin typeface="+mn-lt"/>
              <a:ea typeface="+mn-ea"/>
              <a:cs typeface="+mn-cs"/>
            </a:endParaRPr>
          </a:p>
          <a:p>
            <a:pPr marL="171450" lvl="0" indent="-171450" fontAlgn="auto">
              <a:buFont typeface="Arial"/>
              <a:buChar char="•"/>
            </a:pPr>
            <a:r>
              <a:rPr lang="en-US" sz="1200" kern="1200" dirty="0">
                <a:solidFill>
                  <a:schemeClr val="tx1"/>
                </a:solidFill>
                <a:effectLst/>
                <a:latin typeface="+mn-lt"/>
                <a:ea typeface="+mn-ea"/>
                <a:cs typeface="+mn-cs"/>
              </a:rPr>
              <a:t>Gain visibility through ILO, UN, and network communications and activities</a:t>
            </a:r>
          </a:p>
          <a:p>
            <a:pPr marL="171450" lvl="0" indent="-171450" fontAlgn="auto">
              <a:buFont typeface="Arial"/>
              <a:buChar char="•"/>
            </a:pPr>
            <a:r>
              <a:rPr lang="en-US" sz="1200" kern="1200" dirty="0">
                <a:solidFill>
                  <a:schemeClr val="tx1"/>
                </a:solidFill>
                <a:effectLst/>
                <a:latin typeface="+mn-lt"/>
                <a:ea typeface="+mn-ea"/>
                <a:cs typeface="+mn-cs"/>
              </a:rPr>
              <a:t>Tap into the ILO’s convening power among governments, workers, and employers </a:t>
            </a:r>
          </a:p>
          <a:p>
            <a:pPr marL="171450" lvl="0" indent="-171450" fontAlgn="auto">
              <a:buFont typeface="Arial"/>
              <a:buChar char="•"/>
            </a:pPr>
            <a:r>
              <a:rPr lang="en-US" sz="1200" kern="1200" dirty="0">
                <a:solidFill>
                  <a:schemeClr val="tx1"/>
                </a:solidFill>
                <a:effectLst/>
                <a:latin typeface="+mn-lt"/>
                <a:ea typeface="+mn-ea"/>
                <a:cs typeface="+mn-cs"/>
              </a:rPr>
              <a:t>Draw on the expertise and experience of leading industry initiatives, global brands and the ILO </a:t>
            </a:r>
          </a:p>
          <a:p>
            <a:pPr marL="171450" lvl="0" indent="-171450" fontAlgn="auto">
              <a:buFont typeface="Arial"/>
              <a:buChar char="•"/>
            </a:pPr>
            <a:r>
              <a:rPr lang="en-US" sz="1200" kern="1200" dirty="0">
                <a:solidFill>
                  <a:schemeClr val="tx1"/>
                </a:solidFill>
                <a:effectLst/>
                <a:latin typeface="+mn-lt"/>
                <a:ea typeface="+mn-ea"/>
                <a:cs typeface="+mn-cs"/>
              </a:rPr>
              <a:t>Receive advice and support from the ILO GBNFL secretariat</a:t>
            </a:r>
          </a:p>
          <a:p>
            <a:pPr marL="171450" lvl="0" indent="-171450" fontAlgn="auto">
              <a:buFont typeface="Arial"/>
              <a:buChar char="•"/>
            </a:pPr>
            <a:r>
              <a:rPr lang="en-US" sz="1200" kern="1200" dirty="0">
                <a:solidFill>
                  <a:schemeClr val="tx1"/>
                </a:solidFill>
                <a:effectLst/>
                <a:latin typeface="+mn-lt"/>
                <a:ea typeface="+mn-ea"/>
                <a:cs typeface="+mn-cs"/>
              </a:rPr>
              <a:t>Partner with the ILO in technical work, delivering solutions on the ground.</a:t>
            </a:r>
            <a:r>
              <a:rPr lang="en-US" dirty="0">
                <a:effectLst/>
              </a:rPr>
              <a:t> </a:t>
            </a:r>
          </a:p>
          <a:p>
            <a:pPr marL="171450" lvl="0" indent="-171450" fontAlgn="auto">
              <a:buFont typeface="Arial"/>
              <a:buChar char="•"/>
            </a:pPr>
            <a:endParaRPr lang="en-US" dirty="0">
              <a:effectLst/>
            </a:endParaRPr>
          </a:p>
          <a:p>
            <a:pPr marL="0" lvl="0" indent="0" fontAlgn="auto">
              <a:buFontTx/>
              <a:buNone/>
            </a:pPr>
            <a:r>
              <a:rPr lang="en-US" dirty="0">
                <a:effectLst/>
              </a:rPr>
              <a:t>On our website you can find more information for prospective members in English, French and Spanish https://</a:t>
            </a:r>
            <a:r>
              <a:rPr lang="en-US" dirty="0" err="1">
                <a:effectLst/>
              </a:rPr>
              <a:t>flbusiness.network</a:t>
            </a:r>
            <a:r>
              <a:rPr lang="en-US" dirty="0">
                <a:effectLst/>
              </a:rPr>
              <a:t>/membership/ </a:t>
            </a:r>
          </a:p>
          <a:p>
            <a:endParaRPr lang="en-US" dirty="0"/>
          </a:p>
          <a:p>
            <a:endParaRPr lang="en-GB" dirty="0"/>
          </a:p>
        </p:txBody>
      </p:sp>
      <p:sp>
        <p:nvSpPr>
          <p:cNvPr id="4" name="Slide Number Placeholder 3"/>
          <p:cNvSpPr>
            <a:spLocks noGrp="1"/>
          </p:cNvSpPr>
          <p:nvPr>
            <p:ph type="sldNum" sz="quarter" idx="5"/>
          </p:nvPr>
        </p:nvSpPr>
        <p:spPr/>
        <p:txBody>
          <a:bodyPr/>
          <a:lstStyle/>
          <a:p>
            <a:fld id="{D0826FEE-2901-4F80-B040-94DEDE5C3ECF}" type="slidenum">
              <a:rPr lang="en-GB" smtClean="0"/>
              <a:t>9</a:t>
            </a:fld>
            <a:endParaRPr lang="en-GB"/>
          </a:p>
        </p:txBody>
      </p:sp>
    </p:spTree>
    <p:extLst>
      <p:ext uri="{BB962C8B-B14F-4D97-AF65-F5344CB8AC3E}">
        <p14:creationId xmlns:p14="http://schemas.microsoft.com/office/powerpoint/2010/main" val="15176047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Isosceles Triangle 14">
            <a:extLst>
              <a:ext uri="{FF2B5EF4-FFF2-40B4-BE49-F238E27FC236}">
                <a16:creationId xmlns:a16="http://schemas.microsoft.com/office/drawing/2014/main" id="{C616EC52-2904-40A1-A0C3-7DCEEC0FAF06}"/>
              </a:ext>
            </a:extLst>
          </p:cNvPr>
          <p:cNvSpPr/>
          <p:nvPr userDrawn="1"/>
        </p:nvSpPr>
        <p:spPr>
          <a:xfrm rot="5400000">
            <a:off x="-19326" y="2990939"/>
            <a:ext cx="249240" cy="21486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Graphical user interface, text&#10;&#10;Description automatically generated">
            <a:extLst>
              <a:ext uri="{FF2B5EF4-FFF2-40B4-BE49-F238E27FC236}">
                <a16:creationId xmlns:a16="http://schemas.microsoft.com/office/drawing/2014/main" id="{28DC3217-ABC8-428B-8E21-32E1E51363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86477"/>
            <a:ext cx="2612880" cy="504286"/>
          </a:xfrm>
          <a:prstGeom prst="rect">
            <a:avLst/>
          </a:prstGeom>
        </p:spPr>
      </p:pic>
      <p:sp>
        <p:nvSpPr>
          <p:cNvPr id="2" name="Title 1"/>
          <p:cNvSpPr>
            <a:spLocks noGrp="1"/>
          </p:cNvSpPr>
          <p:nvPr>
            <p:ph type="ctrTitle"/>
          </p:nvPr>
        </p:nvSpPr>
        <p:spPr>
          <a:xfrm>
            <a:off x="490538" y="2873014"/>
            <a:ext cx="7200000" cy="608525"/>
          </a:xfrm>
        </p:spPr>
        <p:txBody>
          <a:bodyPr wrap="square" bIns="54000" anchor="t" anchorCtr="0">
            <a:noAutofit/>
          </a:bodyPr>
          <a:lstStyle>
            <a:lvl1pPr algn="l">
              <a:defRPr sz="4000">
                <a:solidFill>
                  <a:schemeClr val="accent1">
                    <a:lumMod val="50000"/>
                  </a:schemeClr>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490538" y="3481539"/>
            <a:ext cx="7200000" cy="1655762"/>
          </a:xfrm>
        </p:spPr>
        <p:txBody>
          <a:bodyPr>
            <a:noAutofit/>
          </a:bodyPr>
          <a:lstStyle>
            <a:lvl1pPr marL="0" indent="0" algn="l">
              <a:lnSpc>
                <a:spcPct val="90000"/>
              </a:lnSpc>
              <a:spcAft>
                <a:spcPts val="1200"/>
              </a:spcAft>
              <a:buNone/>
              <a:defRPr sz="4000" b="0">
                <a:solidFill>
                  <a:schemeClr val="accent1">
                    <a:lumMod val="50000"/>
                  </a:schemeClr>
                </a:solidFill>
              </a:defRPr>
            </a:lvl1pPr>
            <a:lvl2pPr marL="0" indent="0" algn="l">
              <a:buNone/>
              <a:defRPr sz="1400">
                <a:solidFill>
                  <a:schemeClr val="accent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a:xfrm>
            <a:off x="490538" y="6180035"/>
            <a:ext cx="2743200" cy="216000"/>
          </a:xfrm>
        </p:spPr>
        <p:txBody>
          <a:bodyPr anchor="b" anchorCtr="0">
            <a:noAutofit/>
          </a:bodyPr>
          <a:lstStyle>
            <a:lvl1pPr>
              <a:defRPr sz="1000">
                <a:solidFill>
                  <a:schemeClr val="accent1"/>
                </a:solidFill>
              </a:defRPr>
            </a:lvl1pPr>
          </a:lstStyle>
          <a:p>
            <a:r>
              <a:rPr lang="en-GB" dirty="0"/>
              <a:t>Date: Monday / 01 / October / 2021</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sp>
        <p:nvSpPr>
          <p:cNvPr id="11" name="Picture Placeholder 10"/>
          <p:cNvSpPr>
            <a:spLocks noGrp="1"/>
          </p:cNvSpPr>
          <p:nvPr>
            <p:ph type="pic" sz="quarter" idx="13" hasCustomPrompt="1"/>
          </p:nvPr>
        </p:nvSpPr>
        <p:spPr>
          <a:xfrm>
            <a:off x="2946400" y="0"/>
            <a:ext cx="9245600" cy="5321300"/>
          </a:xfrm>
          <a:custGeom>
            <a:avLst/>
            <a:gdLst>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5321300 h 5321300"/>
              <a:gd name="connsiteX4" fmla="*/ 0 w 9245600"/>
              <a:gd name="connsiteY4" fmla="*/ 0 h 5321300"/>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0 h 5321300"/>
            </a:gdLst>
            <a:ahLst/>
            <a:cxnLst>
              <a:cxn ang="0">
                <a:pos x="connsiteX0" y="connsiteY0"/>
              </a:cxn>
              <a:cxn ang="0">
                <a:pos x="connsiteX1" y="connsiteY1"/>
              </a:cxn>
              <a:cxn ang="0">
                <a:pos x="connsiteX2" y="connsiteY2"/>
              </a:cxn>
              <a:cxn ang="0">
                <a:pos x="connsiteX3" y="connsiteY3"/>
              </a:cxn>
            </a:cxnLst>
            <a:rect l="l" t="t" r="r" b="b"/>
            <a:pathLst>
              <a:path w="9245600" h="5321300">
                <a:moveTo>
                  <a:pt x="0" y="0"/>
                </a:moveTo>
                <a:lnTo>
                  <a:pt x="9245600" y="0"/>
                </a:lnTo>
                <a:lnTo>
                  <a:pt x="9245600" y="5321300"/>
                </a:lnTo>
                <a:lnTo>
                  <a:pt x="0" y="0"/>
                </a:lnTo>
                <a:close/>
              </a:path>
            </a:pathLst>
          </a:custGeom>
          <a:solidFill>
            <a:schemeClr val="tx1"/>
          </a:solidFill>
        </p:spPr>
        <p:txBody>
          <a:bodyPr>
            <a:noAutofit/>
          </a:bodyPr>
          <a:lstStyle>
            <a:lvl1pPr algn="r">
              <a:defRPr sz="1000">
                <a:solidFill>
                  <a:schemeClr val="bg1"/>
                </a:solidFill>
              </a:defRPr>
            </a:lvl1pPr>
          </a:lstStyle>
          <a:p>
            <a:r>
              <a:rPr lang="en-GB"/>
              <a:t>Click icon to insert picture, or leave unchanged for plain colour fill</a:t>
            </a:r>
          </a:p>
        </p:txBody>
      </p:sp>
    </p:spTree>
    <p:extLst>
      <p:ext uri="{BB962C8B-B14F-4D97-AF65-F5344CB8AC3E}">
        <p14:creationId xmlns:p14="http://schemas.microsoft.com/office/powerpoint/2010/main" val="316613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dirty="0"/>
              <a:t>Click to edit Master title style</a:t>
            </a:r>
            <a:endParaRPr lang="en-GB" dirty="0"/>
          </a:p>
        </p:txBody>
      </p:sp>
      <p:sp>
        <p:nvSpPr>
          <p:cNvPr id="5" name="Slide Number Placeholder 4"/>
          <p:cNvSpPr>
            <a:spLocks noGrp="1"/>
          </p:cNvSpPr>
          <p:nvPr>
            <p:ph type="sldNum" sz="quarter" idx="12"/>
          </p:nvPr>
        </p:nvSpPr>
        <p:spPr/>
        <p:txBody>
          <a:bodyPr/>
          <a:lstStyle/>
          <a:p>
            <a:fld id="{856227C0-AD57-4F9B-BAE3-EEFB0D0EE427}" type="slidenum">
              <a:rPr lang="en-GB" smtClean="0"/>
              <a:t>‹#›</a:t>
            </a:fld>
            <a:endParaRPr lang="en-GB"/>
          </a:p>
        </p:txBody>
      </p:sp>
      <p:sp>
        <p:nvSpPr>
          <p:cNvPr id="6" name="Text Placeholder 9"/>
          <p:cNvSpPr>
            <a:spLocks noGrp="1"/>
          </p:cNvSpPr>
          <p:nvPr>
            <p:ph type="body" sz="quarter" idx="13" hasCustomPrompt="1"/>
          </p:nvPr>
        </p:nvSpPr>
        <p:spPr>
          <a:xfrm>
            <a:off x="490538" y="2393950"/>
            <a:ext cx="7380000" cy="3482976"/>
          </a:xfrm>
        </p:spPr>
        <p:txBody>
          <a:bodyPr tIns="0">
            <a:noAutofit/>
          </a:bodyPr>
          <a:lstStyle>
            <a:lvl1pPr marL="488950" indent="22225">
              <a:buSzPct val="120000"/>
              <a:buFont typeface="Arial" panose="020B0604020202020204" pitchFamily="34" charset="0"/>
              <a:buNone/>
              <a:defRPr sz="2300" b="0">
                <a:solidFill>
                  <a:schemeClr val="accent1">
                    <a:lumMod val="50000"/>
                  </a:schemeClr>
                </a:solidFill>
              </a:defRPr>
            </a:lvl1pPr>
            <a:lvl2pPr marL="489600" indent="0">
              <a:buClr>
                <a:schemeClr val="accent2"/>
              </a:buClr>
              <a:buSzPct val="80000"/>
              <a:buFont typeface="Wingdings 3" panose="05040102010807070707" pitchFamily="18" charset="2"/>
              <a:buNone/>
              <a:defRPr sz="2300" baseline="0">
                <a:solidFill>
                  <a:schemeClr val="accent1">
                    <a:lumMod val="50000"/>
                  </a:schemeClr>
                </a:solidFill>
              </a:defRPr>
            </a:lvl2pPr>
            <a:lvl3pPr marL="669600" indent="-180000">
              <a:spcBef>
                <a:spcPts val="1800"/>
              </a:spcBef>
              <a:buClr>
                <a:schemeClr val="accent5"/>
              </a:buClr>
              <a:defRPr sz="1000">
                <a:solidFill>
                  <a:schemeClr val="accent1">
                    <a:lumMod val="50000"/>
                  </a:schemeClr>
                </a:solidFill>
              </a:defRPr>
            </a:lvl3pPr>
          </a:lstStyle>
          <a:p>
            <a:pPr lvl="0"/>
            <a:r>
              <a:rPr lang="en-US" dirty="0"/>
              <a:t>Quote (level 1)</a:t>
            </a:r>
          </a:p>
          <a:p>
            <a:pPr lvl="1"/>
            <a:r>
              <a:rPr lang="en-US" dirty="0"/>
              <a:t>Continuation paras (level 2)</a:t>
            </a:r>
          </a:p>
          <a:p>
            <a:pPr lvl="2"/>
            <a:r>
              <a:rPr lang="en-GB" dirty="0"/>
              <a:t>Source (level 3)</a:t>
            </a:r>
          </a:p>
        </p:txBody>
      </p:sp>
      <p:sp>
        <p:nvSpPr>
          <p:cNvPr id="8" name="Picture Placeholder 7"/>
          <p:cNvSpPr>
            <a:spLocks noGrp="1"/>
          </p:cNvSpPr>
          <p:nvPr>
            <p:ph type="pic" sz="quarter" idx="14"/>
          </p:nvPr>
        </p:nvSpPr>
        <p:spPr>
          <a:xfrm>
            <a:off x="8270663" y="2447925"/>
            <a:ext cx="3430800" cy="3429000"/>
          </a:xfrm>
        </p:spPr>
        <p:txBody>
          <a:bodyPr/>
          <a:lstStyle>
            <a:lvl1pPr>
              <a:defRPr sz="1000">
                <a:solidFill>
                  <a:schemeClr val="tx1"/>
                </a:solidFill>
              </a:defRPr>
            </a:lvl1pPr>
          </a:lstStyle>
          <a:p>
            <a:r>
              <a:rPr lang="en-US"/>
              <a:t>Click icon to add picture</a:t>
            </a:r>
            <a:endParaRPr lang="en-GB"/>
          </a:p>
        </p:txBody>
      </p:sp>
      <p:grpSp>
        <p:nvGrpSpPr>
          <p:cNvPr id="7" name="Group 6">
            <a:extLst>
              <a:ext uri="{FF2B5EF4-FFF2-40B4-BE49-F238E27FC236}">
                <a16:creationId xmlns:a16="http://schemas.microsoft.com/office/drawing/2014/main" id="{473C7812-8935-4165-AAF2-16301113BDC0}"/>
              </a:ext>
            </a:extLst>
          </p:cNvPr>
          <p:cNvGrpSpPr/>
          <p:nvPr userDrawn="1"/>
        </p:nvGrpSpPr>
        <p:grpSpPr>
          <a:xfrm>
            <a:off x="490537" y="2496343"/>
            <a:ext cx="346982" cy="184377"/>
            <a:chOff x="490537" y="2496343"/>
            <a:chExt cx="346982" cy="184377"/>
          </a:xfrm>
        </p:grpSpPr>
        <p:sp>
          <p:nvSpPr>
            <p:cNvPr id="9" name="Right Triangle 8">
              <a:extLst>
                <a:ext uri="{FF2B5EF4-FFF2-40B4-BE49-F238E27FC236}">
                  <a16:creationId xmlns:a16="http://schemas.microsoft.com/office/drawing/2014/main" id="{3007096E-3CD7-4BC2-9F6D-EB553A53BA6C}"/>
                </a:ext>
              </a:extLst>
            </p:cNvPr>
            <p:cNvSpPr/>
            <p:nvPr/>
          </p:nvSpPr>
          <p:spPr>
            <a:xfrm rot="5400000">
              <a:off x="490537" y="2496343"/>
              <a:ext cx="184377" cy="1843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a:extLst>
                <a:ext uri="{FF2B5EF4-FFF2-40B4-BE49-F238E27FC236}">
                  <a16:creationId xmlns:a16="http://schemas.microsoft.com/office/drawing/2014/main" id="{1A783125-00DF-48BB-8377-BDA556C066D4}"/>
                </a:ext>
              </a:extLst>
            </p:cNvPr>
            <p:cNvSpPr/>
            <p:nvPr/>
          </p:nvSpPr>
          <p:spPr>
            <a:xfrm rot="5400000">
              <a:off x="653142" y="2496343"/>
              <a:ext cx="184377" cy="1843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10444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and Image 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dirty="0"/>
              <a:t>Click to edit Master title style</a:t>
            </a:r>
            <a:endParaRPr lang="en-GB" dirty="0"/>
          </a:p>
        </p:txBody>
      </p:sp>
      <p:sp>
        <p:nvSpPr>
          <p:cNvPr id="5" name="Slide Number Placeholder 4"/>
          <p:cNvSpPr>
            <a:spLocks noGrp="1"/>
          </p:cNvSpPr>
          <p:nvPr>
            <p:ph type="sldNum" sz="quarter" idx="12"/>
          </p:nvPr>
        </p:nvSpPr>
        <p:spPr/>
        <p:txBody>
          <a:bodyPr/>
          <a:lstStyle/>
          <a:p>
            <a:fld id="{856227C0-AD57-4F9B-BAE3-EEFB0D0EE427}" type="slidenum">
              <a:rPr lang="en-GB" smtClean="0"/>
              <a:t>‹#›</a:t>
            </a:fld>
            <a:endParaRPr lang="en-GB"/>
          </a:p>
        </p:txBody>
      </p:sp>
      <p:sp>
        <p:nvSpPr>
          <p:cNvPr id="6" name="Text Placeholder 9"/>
          <p:cNvSpPr>
            <a:spLocks noGrp="1"/>
          </p:cNvSpPr>
          <p:nvPr>
            <p:ph type="body" sz="quarter" idx="13" hasCustomPrompt="1"/>
          </p:nvPr>
        </p:nvSpPr>
        <p:spPr>
          <a:xfrm>
            <a:off x="490538" y="2393950"/>
            <a:ext cx="7380000" cy="3482976"/>
          </a:xfrm>
        </p:spPr>
        <p:txBody>
          <a:bodyPr tIns="0">
            <a:noAutofit/>
          </a:bodyPr>
          <a:lstStyle>
            <a:lvl1pPr marL="488950" indent="-31750">
              <a:buSzPct val="120000"/>
              <a:buFont typeface="Arial" panose="020B0604020202020204" pitchFamily="34" charset="0"/>
              <a:buNone/>
              <a:defRPr sz="2300" b="0">
                <a:solidFill>
                  <a:schemeClr val="tx1"/>
                </a:solidFill>
              </a:defRPr>
            </a:lvl1pPr>
            <a:lvl2pPr marL="489600" indent="0">
              <a:buClr>
                <a:schemeClr val="accent2"/>
              </a:buClr>
              <a:buSzPct val="80000"/>
              <a:buFont typeface="Wingdings 3" panose="05040102010807070707" pitchFamily="18" charset="2"/>
              <a:buNone/>
              <a:defRPr sz="2300" baseline="0"/>
            </a:lvl2pPr>
            <a:lvl3pPr marL="669600" indent="-180000">
              <a:spcBef>
                <a:spcPts val="1800"/>
              </a:spcBef>
              <a:buClr>
                <a:schemeClr val="accent5"/>
              </a:buClr>
              <a:defRPr sz="1000"/>
            </a:lvl3pPr>
          </a:lstStyle>
          <a:p>
            <a:pPr lvl="0"/>
            <a:r>
              <a:rPr lang="en-US" dirty="0"/>
              <a:t>Quote (level 1)</a:t>
            </a:r>
          </a:p>
          <a:p>
            <a:pPr lvl="1"/>
            <a:r>
              <a:rPr lang="en-US" dirty="0"/>
              <a:t>Continuation paras (level 2)</a:t>
            </a:r>
          </a:p>
          <a:p>
            <a:pPr lvl="2"/>
            <a:r>
              <a:rPr lang="en-GB" dirty="0"/>
              <a:t>Source (level 3)</a:t>
            </a:r>
          </a:p>
        </p:txBody>
      </p:sp>
      <p:sp>
        <p:nvSpPr>
          <p:cNvPr id="9" name="Picture Placeholder 10">
            <a:extLst>
              <a:ext uri="{FF2B5EF4-FFF2-40B4-BE49-F238E27FC236}">
                <a16:creationId xmlns:a16="http://schemas.microsoft.com/office/drawing/2014/main" id="{BD235868-B3B7-428A-80D3-D10D45C42CC7}"/>
              </a:ext>
            </a:extLst>
          </p:cNvPr>
          <p:cNvSpPr>
            <a:spLocks noGrp="1"/>
          </p:cNvSpPr>
          <p:nvPr>
            <p:ph type="pic" sz="quarter" idx="15" hasCustomPrompt="1"/>
          </p:nvPr>
        </p:nvSpPr>
        <p:spPr>
          <a:xfrm>
            <a:off x="2946400" y="0"/>
            <a:ext cx="9245600" cy="5321300"/>
          </a:xfrm>
          <a:custGeom>
            <a:avLst/>
            <a:gdLst>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5321300 h 5321300"/>
              <a:gd name="connsiteX4" fmla="*/ 0 w 9245600"/>
              <a:gd name="connsiteY4" fmla="*/ 0 h 5321300"/>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0 h 5321300"/>
            </a:gdLst>
            <a:ahLst/>
            <a:cxnLst>
              <a:cxn ang="0">
                <a:pos x="connsiteX0" y="connsiteY0"/>
              </a:cxn>
              <a:cxn ang="0">
                <a:pos x="connsiteX1" y="connsiteY1"/>
              </a:cxn>
              <a:cxn ang="0">
                <a:pos x="connsiteX2" y="connsiteY2"/>
              </a:cxn>
              <a:cxn ang="0">
                <a:pos x="connsiteX3" y="connsiteY3"/>
              </a:cxn>
            </a:cxnLst>
            <a:rect l="l" t="t" r="r" b="b"/>
            <a:pathLst>
              <a:path w="9245600" h="5321300">
                <a:moveTo>
                  <a:pt x="0" y="0"/>
                </a:moveTo>
                <a:lnTo>
                  <a:pt x="9245600" y="0"/>
                </a:lnTo>
                <a:lnTo>
                  <a:pt x="9245600" y="5321300"/>
                </a:lnTo>
                <a:lnTo>
                  <a:pt x="0" y="0"/>
                </a:lnTo>
                <a:close/>
              </a:path>
            </a:pathLst>
          </a:custGeom>
          <a:solidFill>
            <a:schemeClr val="tx1"/>
          </a:solidFill>
        </p:spPr>
        <p:txBody>
          <a:bodyPr>
            <a:noAutofit/>
          </a:bodyPr>
          <a:lstStyle>
            <a:lvl1pPr algn="r">
              <a:defRPr sz="1000">
                <a:solidFill>
                  <a:schemeClr val="bg1"/>
                </a:solidFill>
              </a:defRPr>
            </a:lvl1pPr>
          </a:lstStyle>
          <a:p>
            <a:r>
              <a:rPr lang="en-GB"/>
              <a:t>Click icon to insert picture, or leave unchanged for plain colour fill</a:t>
            </a:r>
          </a:p>
        </p:txBody>
      </p:sp>
      <p:grpSp>
        <p:nvGrpSpPr>
          <p:cNvPr id="8" name="Group 7">
            <a:extLst>
              <a:ext uri="{FF2B5EF4-FFF2-40B4-BE49-F238E27FC236}">
                <a16:creationId xmlns:a16="http://schemas.microsoft.com/office/drawing/2014/main" id="{4AEBC743-55A2-4057-84CD-4F81BCBCDB9B}"/>
              </a:ext>
            </a:extLst>
          </p:cNvPr>
          <p:cNvGrpSpPr/>
          <p:nvPr userDrawn="1"/>
        </p:nvGrpSpPr>
        <p:grpSpPr>
          <a:xfrm>
            <a:off x="490537" y="2496343"/>
            <a:ext cx="346982" cy="184377"/>
            <a:chOff x="490537" y="2496343"/>
            <a:chExt cx="346982" cy="184377"/>
          </a:xfrm>
        </p:grpSpPr>
        <p:sp>
          <p:nvSpPr>
            <p:cNvPr id="10" name="Right Triangle 9">
              <a:extLst>
                <a:ext uri="{FF2B5EF4-FFF2-40B4-BE49-F238E27FC236}">
                  <a16:creationId xmlns:a16="http://schemas.microsoft.com/office/drawing/2014/main" id="{F4DBB85F-E429-4C21-9894-6ACAE6B67726}"/>
                </a:ext>
              </a:extLst>
            </p:cNvPr>
            <p:cNvSpPr/>
            <p:nvPr/>
          </p:nvSpPr>
          <p:spPr>
            <a:xfrm rot="5400000">
              <a:off x="490537" y="2496343"/>
              <a:ext cx="184377" cy="1843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a:extLst>
                <a:ext uri="{FF2B5EF4-FFF2-40B4-BE49-F238E27FC236}">
                  <a16:creationId xmlns:a16="http://schemas.microsoft.com/office/drawing/2014/main" id="{AD208CE4-E162-4041-B0A9-42A2C46FB4D2}"/>
                </a:ext>
              </a:extLst>
            </p:cNvPr>
            <p:cNvSpPr/>
            <p:nvPr/>
          </p:nvSpPr>
          <p:spPr>
            <a:xfrm rot="5400000">
              <a:off x="653142" y="2496343"/>
              <a:ext cx="184377" cy="1843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39809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dirty="0"/>
              <a:t>Click to edit Master title style</a:t>
            </a:r>
            <a:endParaRPr lang="en-GB" dirty="0"/>
          </a:p>
        </p:txBody>
      </p:sp>
      <p:sp>
        <p:nvSpPr>
          <p:cNvPr id="5" name="Slide Number Placeholder 4"/>
          <p:cNvSpPr>
            <a:spLocks noGrp="1"/>
          </p:cNvSpPr>
          <p:nvPr>
            <p:ph type="sldNum" sz="quarter" idx="12"/>
          </p:nvPr>
        </p:nvSpPr>
        <p:spPr/>
        <p:txBody>
          <a:bodyPr/>
          <a:lstStyle/>
          <a:p>
            <a:fld id="{856227C0-AD57-4F9B-BAE3-EEFB0D0EE427}" type="slidenum">
              <a:rPr lang="en-GB" smtClean="0"/>
              <a:t>‹#›</a:t>
            </a:fld>
            <a:endParaRPr lang="en-GB"/>
          </a:p>
        </p:txBody>
      </p:sp>
      <p:sp>
        <p:nvSpPr>
          <p:cNvPr id="9" name="Picture Placeholder 10">
            <a:extLst>
              <a:ext uri="{FF2B5EF4-FFF2-40B4-BE49-F238E27FC236}">
                <a16:creationId xmlns:a16="http://schemas.microsoft.com/office/drawing/2014/main" id="{BD235868-B3B7-428A-80D3-D10D45C42CC7}"/>
              </a:ext>
            </a:extLst>
          </p:cNvPr>
          <p:cNvSpPr>
            <a:spLocks noGrp="1"/>
          </p:cNvSpPr>
          <p:nvPr>
            <p:ph type="pic" sz="quarter" idx="15" hasCustomPrompt="1"/>
          </p:nvPr>
        </p:nvSpPr>
        <p:spPr>
          <a:xfrm>
            <a:off x="2946400" y="0"/>
            <a:ext cx="9245600" cy="5321300"/>
          </a:xfrm>
          <a:custGeom>
            <a:avLst/>
            <a:gdLst>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5321300 h 5321300"/>
              <a:gd name="connsiteX4" fmla="*/ 0 w 9245600"/>
              <a:gd name="connsiteY4" fmla="*/ 0 h 5321300"/>
              <a:gd name="connsiteX0" fmla="*/ 0 w 9245600"/>
              <a:gd name="connsiteY0" fmla="*/ 0 h 5321300"/>
              <a:gd name="connsiteX1" fmla="*/ 9245600 w 9245600"/>
              <a:gd name="connsiteY1" fmla="*/ 0 h 5321300"/>
              <a:gd name="connsiteX2" fmla="*/ 9245600 w 9245600"/>
              <a:gd name="connsiteY2" fmla="*/ 5321300 h 5321300"/>
              <a:gd name="connsiteX3" fmla="*/ 0 w 9245600"/>
              <a:gd name="connsiteY3" fmla="*/ 0 h 5321300"/>
            </a:gdLst>
            <a:ahLst/>
            <a:cxnLst>
              <a:cxn ang="0">
                <a:pos x="connsiteX0" y="connsiteY0"/>
              </a:cxn>
              <a:cxn ang="0">
                <a:pos x="connsiteX1" y="connsiteY1"/>
              </a:cxn>
              <a:cxn ang="0">
                <a:pos x="connsiteX2" y="connsiteY2"/>
              </a:cxn>
              <a:cxn ang="0">
                <a:pos x="connsiteX3" y="connsiteY3"/>
              </a:cxn>
            </a:cxnLst>
            <a:rect l="l" t="t" r="r" b="b"/>
            <a:pathLst>
              <a:path w="9245600" h="5321300">
                <a:moveTo>
                  <a:pt x="0" y="0"/>
                </a:moveTo>
                <a:lnTo>
                  <a:pt x="9245600" y="0"/>
                </a:lnTo>
                <a:lnTo>
                  <a:pt x="9245600" y="5321300"/>
                </a:lnTo>
                <a:lnTo>
                  <a:pt x="0" y="0"/>
                </a:lnTo>
                <a:close/>
              </a:path>
            </a:pathLst>
          </a:custGeom>
          <a:solidFill>
            <a:schemeClr val="tx1"/>
          </a:solidFill>
        </p:spPr>
        <p:txBody>
          <a:bodyPr>
            <a:noAutofit/>
          </a:bodyPr>
          <a:lstStyle>
            <a:lvl1pPr algn="r">
              <a:defRPr sz="1000">
                <a:solidFill>
                  <a:schemeClr val="bg1"/>
                </a:solidFill>
              </a:defRPr>
            </a:lvl1pPr>
          </a:lstStyle>
          <a:p>
            <a:r>
              <a:rPr lang="en-GB"/>
              <a:t>Click icon to insert picture, or leave unchanged for plain colour fill</a:t>
            </a:r>
          </a:p>
        </p:txBody>
      </p:sp>
      <p:sp>
        <p:nvSpPr>
          <p:cNvPr id="12" name="Content Placeholder 2">
            <a:extLst>
              <a:ext uri="{FF2B5EF4-FFF2-40B4-BE49-F238E27FC236}">
                <a16:creationId xmlns:a16="http://schemas.microsoft.com/office/drawing/2014/main" id="{B896EC3F-5A47-4446-9CD2-35F5FD6D1897}"/>
              </a:ext>
            </a:extLst>
          </p:cNvPr>
          <p:cNvSpPr>
            <a:spLocks noGrp="1"/>
          </p:cNvSpPr>
          <p:nvPr>
            <p:ph idx="1"/>
          </p:nvPr>
        </p:nvSpPr>
        <p:spPr>
          <a:xfrm>
            <a:off x="490538" y="2393950"/>
            <a:ext cx="4958155" cy="3482975"/>
          </a:xfrm>
        </p:spPr>
        <p:txBody>
          <a:bodyPr/>
          <a:lstStyle>
            <a:lvl1pPr>
              <a:defRPr>
                <a:solidFill>
                  <a:schemeClr val="accent1"/>
                </a:solidFill>
              </a:defRPr>
            </a:lvl1pPr>
            <a:lvl3pPr>
              <a:buClr>
                <a:schemeClr val="accent5"/>
              </a:buClr>
              <a:defRPr/>
            </a:lvl3pPr>
            <a:lvl4pPr>
              <a:defRPr>
                <a:solidFill>
                  <a:schemeClr val="accent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44039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Isosceles Triangle 9">
            <a:extLst>
              <a:ext uri="{FF2B5EF4-FFF2-40B4-BE49-F238E27FC236}">
                <a16:creationId xmlns:a16="http://schemas.microsoft.com/office/drawing/2014/main" id="{BDB5A82F-B7E8-4ED8-85F7-F6ED031EBDE9}"/>
              </a:ext>
            </a:extLst>
          </p:cNvPr>
          <p:cNvSpPr/>
          <p:nvPr userDrawn="1"/>
        </p:nvSpPr>
        <p:spPr>
          <a:xfrm rot="5400000">
            <a:off x="-19326" y="2990939"/>
            <a:ext cx="249240" cy="21486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lumMod val="50000"/>
                  </a:schemeClr>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sp>
        <p:nvSpPr>
          <p:cNvPr id="8" name="Right Triangle 7"/>
          <p:cNvSpPr/>
          <p:nvPr userDrawn="1"/>
        </p:nvSpPr>
        <p:spPr>
          <a:xfrm flipH="1">
            <a:off x="5529262" y="3007518"/>
            <a:ext cx="6662738" cy="3850481"/>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Tree>
    <p:extLst>
      <p:ext uri="{BB962C8B-B14F-4D97-AF65-F5344CB8AC3E}">
        <p14:creationId xmlns:p14="http://schemas.microsoft.com/office/powerpoint/2010/main" val="577579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B">
    <p:spTree>
      <p:nvGrpSpPr>
        <p:cNvPr id="1" name=""/>
        <p:cNvGrpSpPr/>
        <p:nvPr/>
      </p:nvGrpSpPr>
      <p:grpSpPr>
        <a:xfrm>
          <a:off x="0" y="0"/>
          <a:ext cx="0" cy="0"/>
          <a:chOff x="0" y="0"/>
          <a:chExt cx="0" cy="0"/>
        </a:xfrm>
      </p:grpSpPr>
      <p:sp>
        <p:nvSpPr>
          <p:cNvPr id="2" name="Title 1"/>
          <p:cNvSpPr>
            <a:spLocks noGrp="1"/>
          </p:cNvSpPr>
          <p:nvPr>
            <p:ph type="title"/>
          </p:nvPr>
        </p:nvSpPr>
        <p:spPr>
          <a:xfrm>
            <a:off x="490538" y="2339400"/>
            <a:ext cx="7200000" cy="608525"/>
          </a:xfrm>
        </p:spPr>
        <p:txBody>
          <a:bodyPr bIns="54000" anchor="t" anchorCtr="0">
            <a:noAutofit/>
          </a:bodyPr>
          <a:lstStyle>
            <a:lvl1pPr>
              <a:lnSpc>
                <a:spcPct val="90000"/>
              </a:lnSpc>
              <a:defRPr sz="4000">
                <a:solidFill>
                  <a:schemeClr val="accent1">
                    <a:lumMod val="50000"/>
                  </a:schemeClr>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490538" y="2947924"/>
            <a:ext cx="7200000" cy="1656000"/>
          </a:xfrm>
        </p:spPr>
        <p:txBody>
          <a:bodyPr>
            <a:noAutofit/>
          </a:bodyPr>
          <a:lstStyle>
            <a:lvl1pPr marL="0" indent="0">
              <a:lnSpc>
                <a:spcPct val="90000"/>
              </a:lnSpc>
              <a:buNone/>
              <a:defRPr sz="4000" b="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90538"/>
            <a:ext cx="1371600" cy="494482"/>
          </a:xfrm>
          <a:prstGeom prst="rect">
            <a:avLst/>
          </a:prstGeom>
        </p:spPr>
      </p:pic>
      <p:sp>
        <p:nvSpPr>
          <p:cNvPr id="8" name="Right Triangle 7"/>
          <p:cNvSpPr/>
          <p:nvPr userDrawn="1"/>
        </p:nvSpPr>
        <p:spPr>
          <a:xfrm flipH="1">
            <a:off x="8286750" y="4601106"/>
            <a:ext cx="3905250" cy="2256894"/>
          </a:xfrm>
          <a:prstGeom prst="rtTriangle">
            <a:avLst/>
          </a:prstGeom>
          <a:solidFill>
            <a:srgbClr val="230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0" name="Right Triangle 9"/>
          <p:cNvSpPr/>
          <p:nvPr userDrawn="1"/>
        </p:nvSpPr>
        <p:spPr>
          <a:xfrm rot="10800000">
            <a:off x="3191027" y="2238"/>
            <a:ext cx="8999022" cy="5200650"/>
          </a:xfrm>
          <a:prstGeom prst="rtTriangle">
            <a:avLst/>
          </a:prstGeom>
          <a:solidFill>
            <a:srgbClr val="230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1" name="Isosceles Triangle 10">
            <a:extLst>
              <a:ext uri="{FF2B5EF4-FFF2-40B4-BE49-F238E27FC236}">
                <a16:creationId xmlns:a16="http://schemas.microsoft.com/office/drawing/2014/main" id="{547B8AF2-66D9-4BF8-8A39-F0478483CCAA}"/>
              </a:ext>
            </a:extLst>
          </p:cNvPr>
          <p:cNvSpPr/>
          <p:nvPr userDrawn="1"/>
        </p:nvSpPr>
        <p:spPr>
          <a:xfrm rot="5400000">
            <a:off x="-19326" y="2457539"/>
            <a:ext cx="249240" cy="21486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2045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C">
    <p:spTree>
      <p:nvGrpSpPr>
        <p:cNvPr id="1" name=""/>
        <p:cNvGrpSpPr/>
        <p:nvPr/>
      </p:nvGrpSpPr>
      <p:grpSpPr>
        <a:xfrm>
          <a:off x="0" y="0"/>
          <a:ext cx="0" cy="0"/>
          <a:chOff x="0" y="0"/>
          <a:chExt cx="0" cy="0"/>
        </a:xfrm>
      </p:grpSpPr>
      <p:sp>
        <p:nvSpPr>
          <p:cNvPr id="12" name="Isosceles Triangle 11">
            <a:extLst>
              <a:ext uri="{FF2B5EF4-FFF2-40B4-BE49-F238E27FC236}">
                <a16:creationId xmlns:a16="http://schemas.microsoft.com/office/drawing/2014/main" id="{0756AA8A-23EF-48EA-9B15-EBA90FDFC4B2}"/>
              </a:ext>
            </a:extLst>
          </p:cNvPr>
          <p:cNvSpPr/>
          <p:nvPr userDrawn="1"/>
        </p:nvSpPr>
        <p:spPr>
          <a:xfrm rot="5400000">
            <a:off x="-19326" y="2990939"/>
            <a:ext cx="249240" cy="21486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lumMod val="50000"/>
                  </a:schemeClr>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490538" y="3481324"/>
            <a:ext cx="7200000" cy="1656000"/>
          </a:xfrm>
        </p:spPr>
        <p:txBody>
          <a:bodyPr>
            <a:noAutofit/>
          </a:bodyPr>
          <a:lstStyle>
            <a:lvl1pPr marL="0" indent="0">
              <a:lnSpc>
                <a:spcPct val="90000"/>
              </a:lnSpc>
              <a:buNone/>
              <a:defRPr sz="4000" b="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sp>
        <p:nvSpPr>
          <p:cNvPr id="10" name="Right Triangle 9"/>
          <p:cNvSpPr/>
          <p:nvPr userDrawn="1"/>
        </p:nvSpPr>
        <p:spPr>
          <a:xfrm rot="10800000">
            <a:off x="5307376" y="0"/>
            <a:ext cx="6884624" cy="397871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11" name="Picture 10" descr="Graphical user interface, text&#10;&#10;Description automatically generated">
            <a:extLst>
              <a:ext uri="{FF2B5EF4-FFF2-40B4-BE49-F238E27FC236}">
                <a16:creationId xmlns:a16="http://schemas.microsoft.com/office/drawing/2014/main" id="{4750E0D5-1D76-4171-B15B-0CFD4FDAF9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86477"/>
            <a:ext cx="2612880" cy="504286"/>
          </a:xfrm>
          <a:prstGeom prst="rect">
            <a:avLst/>
          </a:prstGeom>
        </p:spPr>
      </p:pic>
    </p:spTree>
    <p:extLst>
      <p:ext uri="{BB962C8B-B14F-4D97-AF65-F5344CB8AC3E}">
        <p14:creationId xmlns:p14="http://schemas.microsoft.com/office/powerpoint/2010/main" val="1319992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C alt">
    <p:spTree>
      <p:nvGrpSpPr>
        <p:cNvPr id="1" name=""/>
        <p:cNvGrpSpPr/>
        <p:nvPr/>
      </p:nvGrpSpPr>
      <p:grpSpPr>
        <a:xfrm>
          <a:off x="0" y="0"/>
          <a:ext cx="0" cy="0"/>
          <a:chOff x="0" y="0"/>
          <a:chExt cx="0" cy="0"/>
        </a:xfrm>
      </p:grpSpPr>
      <p:sp>
        <p:nvSpPr>
          <p:cNvPr id="12" name="Isosceles Triangle 11">
            <a:extLst>
              <a:ext uri="{FF2B5EF4-FFF2-40B4-BE49-F238E27FC236}">
                <a16:creationId xmlns:a16="http://schemas.microsoft.com/office/drawing/2014/main" id="{0756AA8A-23EF-48EA-9B15-EBA90FDFC4B2}"/>
              </a:ext>
            </a:extLst>
          </p:cNvPr>
          <p:cNvSpPr/>
          <p:nvPr userDrawn="1"/>
        </p:nvSpPr>
        <p:spPr>
          <a:xfrm rot="5400000">
            <a:off x="-19326" y="2022110"/>
            <a:ext cx="249240" cy="21486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90538" y="1903971"/>
            <a:ext cx="7200000" cy="608525"/>
          </a:xfrm>
        </p:spPr>
        <p:txBody>
          <a:bodyPr bIns="54000" anchor="t" anchorCtr="0">
            <a:noAutofit/>
          </a:bodyPr>
          <a:lstStyle>
            <a:lvl1pPr>
              <a:lnSpc>
                <a:spcPct val="90000"/>
              </a:lnSpc>
              <a:defRPr sz="4000">
                <a:solidFill>
                  <a:schemeClr val="accent1">
                    <a:lumMod val="50000"/>
                  </a:schemeClr>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490538" y="2512495"/>
            <a:ext cx="7200000" cy="1656000"/>
          </a:xfrm>
        </p:spPr>
        <p:txBody>
          <a:bodyPr>
            <a:noAutofit/>
          </a:bodyPr>
          <a:lstStyle>
            <a:lvl1pPr marL="0" indent="0">
              <a:lnSpc>
                <a:spcPct val="90000"/>
              </a:lnSpc>
              <a:buNone/>
              <a:defRPr sz="4000" b="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sp>
        <p:nvSpPr>
          <p:cNvPr id="10" name="Right Triangle 9"/>
          <p:cNvSpPr/>
          <p:nvPr userDrawn="1"/>
        </p:nvSpPr>
        <p:spPr>
          <a:xfrm rot="10800000">
            <a:off x="5307376" y="0"/>
            <a:ext cx="6884624" cy="397871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11" name="Picture 10" descr="Graphical user interface, text&#10;&#10;Description automatically generated">
            <a:extLst>
              <a:ext uri="{FF2B5EF4-FFF2-40B4-BE49-F238E27FC236}">
                <a16:creationId xmlns:a16="http://schemas.microsoft.com/office/drawing/2014/main" id="{4750E0D5-1D76-4171-B15B-0CFD4FDAF9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0538" y="486477"/>
            <a:ext cx="2612880" cy="504286"/>
          </a:xfrm>
          <a:prstGeom prst="rect">
            <a:avLst/>
          </a:prstGeom>
        </p:spPr>
      </p:pic>
    </p:spTree>
    <p:extLst>
      <p:ext uri="{BB962C8B-B14F-4D97-AF65-F5344CB8AC3E}">
        <p14:creationId xmlns:p14="http://schemas.microsoft.com/office/powerpoint/2010/main" val="2861338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hoto">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F03364BF-08C8-45E8-BD02-7CA213501579}"/>
              </a:ext>
            </a:extLst>
          </p:cNvPr>
          <p:cNvSpPr/>
          <p:nvPr userDrawn="1"/>
        </p:nvSpPr>
        <p:spPr>
          <a:xfrm>
            <a:off x="-2381" y="1219763"/>
            <a:ext cx="9777751" cy="5650687"/>
          </a:xfrm>
          <a:prstGeom prst="rtTriangle">
            <a:avLst/>
          </a:prstGeom>
          <a:solidFill>
            <a:srgbClr val="230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 name="Title 1"/>
          <p:cNvSpPr>
            <a:spLocks noGrp="1"/>
          </p:cNvSpPr>
          <p:nvPr>
            <p:ph type="title"/>
          </p:nvPr>
        </p:nvSpPr>
        <p:spPr>
          <a:xfrm>
            <a:off x="490538" y="4919314"/>
            <a:ext cx="7200000" cy="608525"/>
          </a:xfrm>
        </p:spPr>
        <p:txBody>
          <a:bodyPr bIns="54000" anchor="t" anchorCtr="0">
            <a:noAutofit/>
          </a:bodyPr>
          <a:lstStyle>
            <a:lvl1pPr>
              <a:lnSpc>
                <a:spcPct val="90000"/>
              </a:lnSpc>
              <a:defRPr sz="4000">
                <a:solidFill>
                  <a:schemeClr val="bg1"/>
                </a:solidFill>
              </a:defRPr>
            </a:lvl1pPr>
          </a:lstStyle>
          <a:p>
            <a:r>
              <a:rPr lang="en-US" dirty="0"/>
              <a:t>Click to edit Master title style</a:t>
            </a:r>
            <a:endParaRPr lang="en-GB" dirty="0"/>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spTree>
    <p:extLst>
      <p:ext uri="{BB962C8B-B14F-4D97-AF65-F5344CB8AC3E}">
        <p14:creationId xmlns:p14="http://schemas.microsoft.com/office/powerpoint/2010/main" val="3808222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attern">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BC950508-9DEF-4F9E-A250-867BD9E9F3FA}"/>
              </a:ext>
            </a:extLst>
          </p:cNvPr>
          <p:cNvSpPr/>
          <p:nvPr userDrawn="1"/>
        </p:nvSpPr>
        <p:spPr>
          <a:xfrm rot="5400000">
            <a:off x="-19326" y="3005593"/>
            <a:ext cx="249240" cy="21486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 t="21407" r="38481" b="40746"/>
          <a:stretch/>
        </p:blipFill>
        <p:spPr>
          <a:xfrm>
            <a:off x="-1397975" y="1085561"/>
            <a:ext cx="13604217" cy="5784889"/>
          </a:xfrm>
          <a:prstGeom prst="rect">
            <a:avLst/>
          </a:prstGeom>
        </p:spPr>
      </p:pic>
      <p:sp>
        <p:nvSpPr>
          <p:cNvPr id="2" name="Title 1"/>
          <p:cNvSpPr>
            <a:spLocks noGrp="1"/>
          </p:cNvSpPr>
          <p:nvPr>
            <p:ph type="title"/>
          </p:nvPr>
        </p:nvSpPr>
        <p:spPr>
          <a:xfrm>
            <a:off x="490538" y="2872800"/>
            <a:ext cx="7200000" cy="608525"/>
          </a:xfrm>
        </p:spPr>
        <p:txBody>
          <a:bodyPr bIns="54000" anchor="t" anchorCtr="0">
            <a:noAutofit/>
          </a:bodyPr>
          <a:lstStyle>
            <a:lvl1pPr>
              <a:lnSpc>
                <a:spcPct val="90000"/>
              </a:lnSpc>
              <a:defRPr sz="4000">
                <a:solidFill>
                  <a:schemeClr val="accent1">
                    <a:lumMod val="50000"/>
                  </a:schemeClr>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490538" y="3481324"/>
            <a:ext cx="5868000" cy="648000"/>
          </a:xfrm>
        </p:spPr>
        <p:txBody>
          <a:bodyPr>
            <a:noAutofit/>
          </a:bodyPr>
          <a:lstStyle>
            <a:lvl1pPr marL="0" indent="0">
              <a:lnSpc>
                <a:spcPct val="90000"/>
              </a:lnSpc>
              <a:buNone/>
              <a:defRPr sz="4000" b="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noAutofit/>
          </a:bodyPr>
          <a:lstStyle/>
          <a:p>
            <a:r>
              <a:rPr lang="en-GB"/>
              <a:t>Date: Monday / 01 / October / 2019</a:t>
            </a:r>
          </a:p>
        </p:txBody>
      </p:sp>
      <p:sp>
        <p:nvSpPr>
          <p:cNvPr id="5" name="Footer Placeholder 4"/>
          <p:cNvSpPr>
            <a:spLocks noGrp="1"/>
          </p:cNvSpPr>
          <p:nvPr>
            <p:ph type="ftr" sz="quarter" idx="11"/>
          </p:nvPr>
        </p:nvSpPr>
        <p:spPr>
          <a:xfrm>
            <a:off x="3649663" y="6870450"/>
            <a:ext cx="5605462" cy="180000"/>
          </a:xfrm>
          <a:prstGeom prst="rect">
            <a:avLst/>
          </a:prstGeom>
        </p:spPr>
        <p:txBody>
          <a:bodyPr>
            <a:noAutofit/>
          </a:bodyPr>
          <a:lstStyle>
            <a:lvl1pPr>
              <a:defRPr>
                <a:noFill/>
              </a:defRPr>
            </a:lvl1pPr>
          </a:lstStyle>
          <a:p>
            <a:r>
              <a:rPr lang="en-GB"/>
              <a:t>Advancing social justice, promoting decent work</a:t>
            </a:r>
          </a:p>
        </p:txBody>
      </p:sp>
      <p:sp>
        <p:nvSpPr>
          <p:cNvPr id="6" name="Slide Number Placeholder 5"/>
          <p:cNvSpPr>
            <a:spLocks noGrp="1"/>
          </p:cNvSpPr>
          <p:nvPr>
            <p:ph type="sldNum" sz="quarter" idx="12"/>
          </p:nvPr>
        </p:nvSpPr>
        <p:spPr>
          <a:xfrm>
            <a:off x="11161462" y="6870450"/>
            <a:ext cx="540000" cy="288000"/>
          </a:xfrm>
        </p:spPr>
        <p:txBody>
          <a:bodyPr>
            <a:noAutofit/>
          </a:bodyPr>
          <a:lstStyle>
            <a:lvl1pPr>
              <a:defRPr>
                <a:noFill/>
              </a:defRPr>
            </a:lvl1pPr>
          </a:lstStyle>
          <a:p>
            <a:fld id="{856227C0-AD57-4F9B-BAE3-EEFB0D0EE427}" type="slidenum">
              <a:rPr lang="en-GB" smtClean="0"/>
              <a:pPr/>
              <a:t>‹#›</a:t>
            </a:fld>
            <a:endParaRPr lang="en-GB"/>
          </a:p>
        </p:txBody>
      </p:sp>
    </p:spTree>
    <p:extLst>
      <p:ext uri="{BB962C8B-B14F-4D97-AF65-F5344CB8AC3E}">
        <p14:creationId xmlns:p14="http://schemas.microsoft.com/office/powerpoint/2010/main" val="3006282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dirty="0"/>
              <a:t>Click to edit Master title style</a:t>
            </a:r>
            <a:endParaRPr lang="en-GB" dirty="0"/>
          </a:p>
        </p:txBody>
      </p:sp>
      <p:sp>
        <p:nvSpPr>
          <p:cNvPr id="5" name="Slide Number Placeholder 4"/>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2642088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accent1"/>
                </a:solidFill>
              </a:defRPr>
            </a:lvl1pPr>
            <a:lvl3pPr>
              <a:buClr>
                <a:schemeClr val="accent5"/>
              </a:buClr>
              <a:defRPr/>
            </a:lvl3pPr>
            <a:lvl4pPr>
              <a:defRPr>
                <a:solidFill>
                  <a:schemeClr val="accent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2758292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1711956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90539" y="2393950"/>
            <a:ext cx="7311862" cy="3482975"/>
          </a:xfrm>
        </p:spPr>
        <p:txBody>
          <a:bodyPr/>
          <a:lstStyle>
            <a:lvl1pPr>
              <a:defRPr>
                <a:solidFill>
                  <a:schemeClr val="accent1"/>
                </a:solidFill>
              </a:defRPr>
            </a:lvl1pPr>
            <a:lvl3pPr>
              <a:buClr>
                <a:schemeClr val="accent5"/>
              </a:buClr>
              <a:defRPr/>
            </a:lvl3pPr>
            <a:lvl4pPr>
              <a:defRPr>
                <a:solidFill>
                  <a:schemeClr val="accent1">
                    <a:lumMod val="50000"/>
                  </a:schemeClr>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7834" b="41970"/>
          <a:stretch/>
        </p:blipFill>
        <p:spPr>
          <a:xfrm>
            <a:off x="4581526" y="3244430"/>
            <a:ext cx="7619999" cy="3623095"/>
          </a:xfrm>
          <a:prstGeom prst="rect">
            <a:avLst/>
          </a:prstGeom>
        </p:spPr>
      </p:pic>
      <p:sp>
        <p:nvSpPr>
          <p:cNvPr id="10" name="Text Placeholder 9"/>
          <p:cNvSpPr>
            <a:spLocks noGrp="1"/>
          </p:cNvSpPr>
          <p:nvPr>
            <p:ph type="body" sz="quarter" idx="13"/>
          </p:nvPr>
        </p:nvSpPr>
        <p:spPr>
          <a:xfrm>
            <a:off x="490538" y="4796725"/>
            <a:ext cx="3412800" cy="970829"/>
          </a:xfrm>
        </p:spPr>
        <p:txBody>
          <a:bodyPr tIns="108000">
            <a:spAutoFit/>
          </a:bodyPr>
          <a:lstStyle>
            <a:lvl1pPr marL="489600" indent="-489600">
              <a:buSzPct val="150000"/>
              <a:buFontTx/>
              <a:buBlip>
                <a:blip r:embed="rId3"/>
              </a:buBlip>
              <a:defRPr b="0">
                <a:solidFill>
                  <a:schemeClr val="tx1"/>
                </a:solidFill>
              </a:defRPr>
            </a:lvl1pPr>
            <a:lvl2pPr marL="669600" indent="-180000">
              <a:buClr>
                <a:schemeClr val="accent2"/>
              </a:buClr>
              <a:buSzPct val="80000"/>
              <a:buFont typeface="Wingdings 3" panose="05040102010807070707" pitchFamily="18" charset="2"/>
              <a:buChar char="u"/>
              <a:defRPr sz="10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1085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Corner Image">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4692650" y="2538000"/>
            <a:ext cx="7499350" cy="4320000"/>
          </a:xfrm>
          <a:custGeom>
            <a:avLst/>
            <a:gdLst>
              <a:gd name="connsiteX0" fmla="*/ 0 w 7499350"/>
              <a:gd name="connsiteY0" fmla="*/ 0 h 4320000"/>
              <a:gd name="connsiteX1" fmla="*/ 7499350 w 7499350"/>
              <a:gd name="connsiteY1" fmla="*/ 0 h 4320000"/>
              <a:gd name="connsiteX2" fmla="*/ 7499350 w 7499350"/>
              <a:gd name="connsiteY2" fmla="*/ 4320000 h 4320000"/>
              <a:gd name="connsiteX3" fmla="*/ 0 w 7499350"/>
              <a:gd name="connsiteY3" fmla="*/ 4320000 h 4320000"/>
              <a:gd name="connsiteX4" fmla="*/ 0 w 7499350"/>
              <a:gd name="connsiteY4" fmla="*/ 0 h 4320000"/>
              <a:gd name="connsiteX0" fmla="*/ 0 w 7499350"/>
              <a:gd name="connsiteY0" fmla="*/ 4320000 h 4320000"/>
              <a:gd name="connsiteX1" fmla="*/ 7499350 w 7499350"/>
              <a:gd name="connsiteY1" fmla="*/ 0 h 4320000"/>
              <a:gd name="connsiteX2" fmla="*/ 7499350 w 7499350"/>
              <a:gd name="connsiteY2" fmla="*/ 4320000 h 4320000"/>
              <a:gd name="connsiteX3" fmla="*/ 0 w 7499350"/>
              <a:gd name="connsiteY3" fmla="*/ 4320000 h 4320000"/>
            </a:gdLst>
            <a:ahLst/>
            <a:cxnLst>
              <a:cxn ang="0">
                <a:pos x="connsiteX0" y="connsiteY0"/>
              </a:cxn>
              <a:cxn ang="0">
                <a:pos x="connsiteX1" y="connsiteY1"/>
              </a:cxn>
              <a:cxn ang="0">
                <a:pos x="connsiteX2" y="connsiteY2"/>
              </a:cxn>
              <a:cxn ang="0">
                <a:pos x="connsiteX3" y="connsiteY3"/>
              </a:cxn>
            </a:cxnLst>
            <a:rect l="l" t="t" r="r" b="b"/>
            <a:pathLst>
              <a:path w="7499350" h="4320000">
                <a:moveTo>
                  <a:pt x="0" y="4320000"/>
                </a:moveTo>
                <a:lnTo>
                  <a:pt x="7499350" y="0"/>
                </a:lnTo>
                <a:lnTo>
                  <a:pt x="7499350" y="4320000"/>
                </a:lnTo>
                <a:lnTo>
                  <a:pt x="0" y="4320000"/>
                </a:lnTo>
                <a:close/>
              </a:path>
            </a:pathLst>
          </a:custGeom>
        </p:spPr>
        <p:txBody>
          <a:bodyPr anchor="b" anchorCtr="0"/>
          <a:lstStyle>
            <a:lvl1pPr algn="r">
              <a:defRPr sz="1000" b="1">
                <a:solidFill>
                  <a:schemeClr val="tx1"/>
                </a:solidFill>
              </a:defRPr>
            </a:lvl1pPr>
          </a:lstStyle>
          <a:p>
            <a:r>
              <a:rPr lang="en-GB"/>
              <a:t>Click icon to insert picture</a:t>
            </a:r>
          </a:p>
        </p:txBody>
      </p:sp>
      <p:sp>
        <p:nvSpPr>
          <p:cNvPr id="2" name="Title 1"/>
          <p:cNvSpPr>
            <a:spLocks noGrp="1"/>
          </p:cNvSpPr>
          <p:nvPr>
            <p:ph type="title"/>
          </p:nvPr>
        </p:nvSpPr>
        <p:spPr/>
        <p:txBody>
          <a:bodyPr/>
          <a:lstStyle>
            <a:lvl1pPr>
              <a:defRPr>
                <a:solidFill>
                  <a:schemeClr val="accent1">
                    <a:lumMod val="50000"/>
                  </a:schemeClr>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90539" y="2393950"/>
            <a:ext cx="7311862" cy="3482975"/>
          </a:xfrm>
        </p:spPr>
        <p:txBody>
          <a:bodyPr/>
          <a:lstStyle>
            <a:lvl1pPr>
              <a:defRPr>
                <a:solidFill>
                  <a:schemeClr val="accent1"/>
                </a:solidFill>
              </a:defRPr>
            </a:lvl1pPr>
            <a:lvl3pPr>
              <a:buClr>
                <a:schemeClr val="accent5"/>
              </a:buClr>
              <a:defRPr/>
            </a:lvl3pPr>
            <a:lvl4pPr>
              <a:defRPr>
                <a:solidFill>
                  <a:schemeClr val="accent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
        <p:nvSpPr>
          <p:cNvPr id="9" name="TextBox 8"/>
          <p:cNvSpPr txBox="1"/>
          <p:nvPr userDrawn="1"/>
        </p:nvSpPr>
        <p:spPr>
          <a:xfrm>
            <a:off x="4686300" y="6870450"/>
            <a:ext cx="7505700" cy="153888"/>
          </a:xfrm>
          <a:prstGeom prst="rect">
            <a:avLst/>
          </a:prstGeom>
          <a:noFill/>
        </p:spPr>
        <p:txBody>
          <a:bodyPr wrap="square" lIns="0" tIns="0" rIns="0" bIns="0" rtlCol="0">
            <a:spAutoFit/>
          </a:bodyPr>
          <a:lstStyle/>
          <a:p>
            <a:pPr algn="r"/>
            <a:r>
              <a:rPr lang="en-GB" sz="1000"/>
              <a:t>NB Manually place “ilo.org” device in front of image</a:t>
            </a:r>
          </a:p>
        </p:txBody>
      </p:sp>
    </p:spTree>
    <p:extLst>
      <p:ext uri="{BB962C8B-B14F-4D97-AF65-F5344CB8AC3E}">
        <p14:creationId xmlns:p14="http://schemas.microsoft.com/office/powerpoint/2010/main" val="259065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Image/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dirty="0"/>
              <a:t>Click to edit Master title style</a:t>
            </a:r>
            <a:endParaRPr lang="en-GB" dirty="0"/>
          </a:p>
        </p:txBody>
      </p:sp>
      <p:sp>
        <p:nvSpPr>
          <p:cNvPr id="3" name="Content Placeholder 2"/>
          <p:cNvSpPr>
            <a:spLocks noGrp="1"/>
          </p:cNvSpPr>
          <p:nvPr>
            <p:ph idx="1"/>
          </p:nvPr>
        </p:nvSpPr>
        <p:spPr>
          <a:xfrm>
            <a:off x="509393" y="2393950"/>
            <a:ext cx="7311862" cy="3482975"/>
          </a:xfrm>
        </p:spPr>
        <p:txBody>
          <a:bodyPr/>
          <a:lstStyle>
            <a:lvl1pPr>
              <a:defRPr>
                <a:solidFill>
                  <a:schemeClr val="accent1"/>
                </a:solidFill>
              </a:defRPr>
            </a:lvl1pPr>
            <a:lvl3pPr>
              <a:buClr>
                <a:schemeClr val="accent5"/>
              </a:buClr>
              <a:defRPr/>
            </a:lvl3pPr>
            <a:lvl4pPr>
              <a:defRPr>
                <a:solidFill>
                  <a:schemeClr val="accent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
        <p:nvSpPr>
          <p:cNvPr id="10" name="Picture Placeholder 9"/>
          <p:cNvSpPr>
            <a:spLocks noGrp="1"/>
          </p:cNvSpPr>
          <p:nvPr>
            <p:ph type="pic" sz="quarter" idx="13" hasCustomPrompt="1"/>
          </p:nvPr>
        </p:nvSpPr>
        <p:spPr>
          <a:xfrm>
            <a:off x="8289130" y="981075"/>
            <a:ext cx="3902869" cy="5876925"/>
          </a:xfrm>
          <a:custGeom>
            <a:avLst/>
            <a:gdLst>
              <a:gd name="connsiteX0" fmla="*/ 0 w 3902869"/>
              <a:gd name="connsiteY0" fmla="*/ 0 h 5876925"/>
              <a:gd name="connsiteX1" fmla="*/ 3902869 w 3902869"/>
              <a:gd name="connsiteY1" fmla="*/ 0 h 5876925"/>
              <a:gd name="connsiteX2" fmla="*/ 3902869 w 3902869"/>
              <a:gd name="connsiteY2" fmla="*/ 5876925 h 5876925"/>
              <a:gd name="connsiteX3" fmla="*/ 0 w 3902869"/>
              <a:gd name="connsiteY3" fmla="*/ 5876925 h 5876925"/>
              <a:gd name="connsiteX4" fmla="*/ 0 w 3902869"/>
              <a:gd name="connsiteY4" fmla="*/ 0 h 5876925"/>
              <a:gd name="connsiteX0" fmla="*/ 0 w 3902869"/>
              <a:gd name="connsiteY0" fmla="*/ 0 h 5876925"/>
              <a:gd name="connsiteX1" fmla="*/ 3898107 w 3902869"/>
              <a:gd name="connsiteY1" fmla="*/ 2252663 h 5876925"/>
              <a:gd name="connsiteX2" fmla="*/ 3902869 w 3902869"/>
              <a:gd name="connsiteY2" fmla="*/ 5876925 h 5876925"/>
              <a:gd name="connsiteX3" fmla="*/ 0 w 3902869"/>
              <a:gd name="connsiteY3" fmla="*/ 5876925 h 5876925"/>
              <a:gd name="connsiteX4" fmla="*/ 0 w 3902869"/>
              <a:gd name="connsiteY4" fmla="*/ 0 h 5876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869" h="5876925">
                <a:moveTo>
                  <a:pt x="0" y="0"/>
                </a:moveTo>
                <a:lnTo>
                  <a:pt x="3898107" y="2252663"/>
                </a:lnTo>
                <a:cubicBezTo>
                  <a:pt x="3899694" y="3460750"/>
                  <a:pt x="3901282" y="4668838"/>
                  <a:pt x="3902869" y="5876925"/>
                </a:cubicBezTo>
                <a:lnTo>
                  <a:pt x="0" y="5876925"/>
                </a:lnTo>
                <a:lnTo>
                  <a:pt x="0" y="0"/>
                </a:lnTo>
                <a:close/>
              </a:path>
            </a:pathLst>
          </a:custGeom>
        </p:spPr>
        <p:txBody>
          <a:bodyPr anchor="b" anchorCtr="0"/>
          <a:lstStyle>
            <a:lvl1pPr algn="r">
              <a:defRPr sz="1000">
                <a:solidFill>
                  <a:schemeClr val="tx1"/>
                </a:solidFill>
              </a:defRPr>
            </a:lvl1pPr>
          </a:lstStyle>
          <a:p>
            <a:r>
              <a:rPr lang="en-GB"/>
              <a:t>Click icon to insert picture</a:t>
            </a:r>
          </a:p>
        </p:txBody>
      </p:sp>
    </p:spTree>
    <p:extLst>
      <p:ext uri="{BB962C8B-B14F-4D97-AF65-F5344CB8AC3E}">
        <p14:creationId xmlns:p14="http://schemas.microsoft.com/office/powerpoint/2010/main" val="1657128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accent block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EFC63C-520A-461E-A955-0A946E37D003}"/>
              </a:ext>
            </a:extLst>
          </p:cNvPr>
          <p:cNvSpPr/>
          <p:nvPr userDrawn="1"/>
        </p:nvSpPr>
        <p:spPr>
          <a:xfrm>
            <a:off x="6697362" y="0"/>
            <a:ext cx="5494638" cy="6858000"/>
          </a:xfrm>
          <a:prstGeom prst="rect">
            <a:avLst/>
          </a:prstGeom>
          <a:solidFill>
            <a:srgbClr val="230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lvl1pPr>
              <a:defRPr>
                <a:solidFill>
                  <a:schemeClr val="accent1">
                    <a:lumMod val="50000"/>
                  </a:schemeClr>
                </a:solidFill>
              </a:defRPr>
            </a:lvl1pPr>
          </a:lstStyle>
          <a:p>
            <a:r>
              <a:rPr lang="en-US" dirty="0"/>
              <a:t>Click to edit Master title style</a:t>
            </a:r>
            <a:endParaRPr lang="en-GB" dirty="0"/>
          </a:p>
        </p:txBody>
      </p:sp>
      <p:sp>
        <p:nvSpPr>
          <p:cNvPr id="3" name="Content Placeholder 2"/>
          <p:cNvSpPr>
            <a:spLocks noGrp="1"/>
          </p:cNvSpPr>
          <p:nvPr>
            <p:ph idx="1"/>
          </p:nvPr>
        </p:nvSpPr>
        <p:spPr>
          <a:xfrm>
            <a:off x="509393" y="2393950"/>
            <a:ext cx="7311862" cy="3482975"/>
          </a:xfrm>
        </p:spPr>
        <p:txBody>
          <a:bodyPr/>
          <a:lstStyle>
            <a:lvl1pPr>
              <a:defRPr>
                <a:solidFill>
                  <a:schemeClr val="accent1"/>
                </a:solidFill>
              </a:defRPr>
            </a:lvl1pPr>
            <a:lvl3pPr>
              <a:buClr>
                <a:schemeClr val="accent5"/>
              </a:buClr>
              <a:defRPr/>
            </a:lvl3pPr>
            <a:lvl4pPr>
              <a:defRPr>
                <a:solidFill>
                  <a:schemeClr val="accent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3249664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490538" y="2393950"/>
            <a:ext cx="5360400" cy="3482976"/>
          </a:xfrm>
        </p:spPr>
        <p:txBody>
          <a:bodyPr/>
          <a:lstStyle>
            <a:lvl1pPr>
              <a:defRPr>
                <a:solidFill>
                  <a:schemeClr val="accent1"/>
                </a:solidFill>
              </a:defRPr>
            </a:lvl1pPr>
            <a:lvl3pPr>
              <a:buClr>
                <a:schemeClr val="accent5"/>
              </a:buClr>
              <a:defRPr/>
            </a:lvl3pPr>
            <a:lvl4pPr>
              <a:defRPr>
                <a:solidFill>
                  <a:schemeClr val="accent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341062" y="2393949"/>
            <a:ext cx="5360400" cy="3482977"/>
          </a:xfrm>
        </p:spPr>
        <p:txBody>
          <a:bodyPr/>
          <a:lstStyle>
            <a:lvl1pPr>
              <a:defRPr>
                <a:solidFill>
                  <a:schemeClr val="accent1"/>
                </a:solidFill>
              </a:defRPr>
            </a:lvl1pPr>
            <a:lvl3pPr>
              <a:buClr>
                <a:schemeClr val="accent5"/>
              </a:buClr>
              <a:defRPr/>
            </a:lvl3pPr>
            <a:lvl4pPr>
              <a:defRPr>
                <a:solidFill>
                  <a:schemeClr val="accent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Tree>
    <p:extLst>
      <p:ext uri="{BB962C8B-B14F-4D97-AF65-F5344CB8AC3E}">
        <p14:creationId xmlns:p14="http://schemas.microsoft.com/office/powerpoint/2010/main" val="2947130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490538" y="2393950"/>
            <a:ext cx="3412800" cy="3482976"/>
          </a:xfrm>
        </p:spPr>
        <p:txBody>
          <a:bodyPr/>
          <a:lstStyle>
            <a:lvl1pPr>
              <a:defRPr>
                <a:solidFill>
                  <a:schemeClr val="accent1"/>
                </a:solidFill>
              </a:defRPr>
            </a:lvl1pPr>
            <a:lvl3pPr>
              <a:buClr>
                <a:schemeClr val="accent5"/>
              </a:buClr>
              <a:defRPr/>
            </a:lvl3pPr>
            <a:lvl4pPr>
              <a:defRPr>
                <a:solidFill>
                  <a:schemeClr val="accent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389600" y="2393949"/>
            <a:ext cx="3412800" cy="3482977"/>
          </a:xfrm>
        </p:spPr>
        <p:txBody>
          <a:bodyPr/>
          <a:lstStyle>
            <a:lvl1pPr>
              <a:defRPr>
                <a:solidFill>
                  <a:schemeClr val="accent1"/>
                </a:solidFill>
              </a:defRPr>
            </a:lvl1pPr>
            <a:lvl3pPr>
              <a:buClr>
                <a:schemeClr val="accent5"/>
              </a:buClr>
              <a:defRPr/>
            </a:lvl3pPr>
            <a:lvl4pPr>
              <a:defRPr>
                <a:solidFill>
                  <a:schemeClr val="accent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
        <p:nvSpPr>
          <p:cNvPr id="8" name="Content Placeholder 3"/>
          <p:cNvSpPr>
            <a:spLocks noGrp="1"/>
          </p:cNvSpPr>
          <p:nvPr>
            <p:ph sz="half" idx="13"/>
          </p:nvPr>
        </p:nvSpPr>
        <p:spPr>
          <a:xfrm>
            <a:off x="8288662" y="2393949"/>
            <a:ext cx="3412800" cy="3482977"/>
          </a:xfrm>
        </p:spPr>
        <p:txBody>
          <a:bodyPr/>
          <a:lstStyle>
            <a:lvl1pPr>
              <a:defRPr>
                <a:solidFill>
                  <a:schemeClr val="accent1"/>
                </a:solidFill>
              </a:defRPr>
            </a:lvl1pPr>
            <a:lvl3pPr>
              <a:buClr>
                <a:schemeClr val="accent5"/>
              </a:buClr>
              <a:defRPr/>
            </a:lvl3pPr>
            <a:lvl4pPr>
              <a:defRPr>
                <a:solidFill>
                  <a:schemeClr val="accent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3414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with Sta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490538" y="2393950"/>
            <a:ext cx="3412800" cy="3482976"/>
          </a:xfrm>
        </p:spPr>
        <p:txBody>
          <a:bodyPr/>
          <a:lstStyle>
            <a:lvl1pPr>
              <a:defRPr>
                <a:solidFill>
                  <a:schemeClr val="accent1"/>
                </a:solidFill>
              </a:defRPr>
            </a:lvl1pPr>
            <a:lvl3pPr>
              <a:buClr>
                <a:schemeClr val="accent5"/>
              </a:buClr>
              <a:defRPr/>
            </a:lvl3pPr>
            <a:lvl4pPr>
              <a:defRPr>
                <a:solidFill>
                  <a:schemeClr val="accent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389600" y="2393949"/>
            <a:ext cx="3412800" cy="3482977"/>
          </a:xfrm>
        </p:spPr>
        <p:txBody>
          <a:bodyPr/>
          <a:lstStyle>
            <a:lvl1pPr>
              <a:defRPr>
                <a:solidFill>
                  <a:schemeClr val="accent1"/>
                </a:solidFill>
              </a:defRPr>
            </a:lvl1pPr>
            <a:lvl3pPr>
              <a:buClr>
                <a:schemeClr val="accent5"/>
              </a:buClr>
              <a:defRPr/>
            </a:lvl3pPr>
            <a:lvl4pPr>
              <a:defRPr>
                <a:solidFill>
                  <a:schemeClr val="accent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856227C0-AD57-4F9B-BAE3-EEFB0D0EE427}" type="slidenum">
              <a:rPr lang="en-GB" smtClean="0"/>
              <a:t>‹#›</a:t>
            </a:fld>
            <a:endParaRPr lang="en-GB"/>
          </a:p>
        </p:txBody>
      </p:sp>
      <p:sp>
        <p:nvSpPr>
          <p:cNvPr id="10" name="Text Placeholder 9"/>
          <p:cNvSpPr>
            <a:spLocks noGrp="1"/>
          </p:cNvSpPr>
          <p:nvPr>
            <p:ph type="body" sz="quarter" idx="13" hasCustomPrompt="1"/>
          </p:nvPr>
        </p:nvSpPr>
        <p:spPr>
          <a:xfrm>
            <a:off x="8288662" y="2393950"/>
            <a:ext cx="3412801" cy="3482975"/>
          </a:xfrm>
        </p:spPr>
        <p:txBody>
          <a:bodyPr tIns="54000"/>
          <a:lstStyle>
            <a:lvl1pPr marL="360000" indent="-360000">
              <a:lnSpc>
                <a:spcPct val="80000"/>
              </a:lnSpc>
              <a:spcBef>
                <a:spcPts val="3200"/>
              </a:spcBef>
              <a:spcAft>
                <a:spcPts val="0"/>
              </a:spcAft>
              <a:buClr>
                <a:schemeClr val="accent2"/>
              </a:buClr>
              <a:buFontTx/>
              <a:buBlip>
                <a:blip r:embed="rId2"/>
              </a:buBlip>
              <a:defRPr sz="6000" b="0" spc="-200" baseline="0">
                <a:solidFill>
                  <a:schemeClr val="accent1"/>
                </a:solidFill>
              </a:defRPr>
            </a:lvl1pPr>
            <a:lvl2pPr marL="360000" indent="0">
              <a:lnSpc>
                <a:spcPct val="100000"/>
              </a:lnSpc>
              <a:spcBef>
                <a:spcPts val="0"/>
              </a:spcBef>
              <a:spcAft>
                <a:spcPts val="0"/>
              </a:spcAft>
              <a:buFontTx/>
              <a:buNone/>
              <a:defRPr sz="1000"/>
            </a:lvl2pPr>
          </a:lstStyle>
          <a:p>
            <a:pPr lvl="0"/>
            <a:r>
              <a:rPr lang="en-US" dirty="0"/>
              <a:t>00.0%</a:t>
            </a:r>
          </a:p>
          <a:p>
            <a:pPr lvl="1"/>
            <a:r>
              <a:rPr lang="en-US" dirty="0"/>
              <a:t>Supporting text</a:t>
            </a:r>
            <a:endParaRPr lang="en-GB" dirty="0"/>
          </a:p>
        </p:txBody>
      </p:sp>
    </p:spTree>
    <p:extLst>
      <p:ext uri="{BB962C8B-B14F-4D97-AF65-F5344CB8AC3E}">
        <p14:creationId xmlns:p14="http://schemas.microsoft.com/office/powerpoint/2010/main" val="2400062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Graphical user interface, text&#10;&#10;Description automatically generated">
            <a:extLst>
              <a:ext uri="{FF2B5EF4-FFF2-40B4-BE49-F238E27FC236}">
                <a16:creationId xmlns:a16="http://schemas.microsoft.com/office/drawing/2014/main" id="{2EC36842-7B7B-4545-8AC7-E6C204F70EF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90538" y="486477"/>
            <a:ext cx="2612880" cy="504286"/>
          </a:xfrm>
          <a:prstGeom prst="rect">
            <a:avLst/>
          </a:prstGeom>
        </p:spPr>
      </p:pic>
      <p:sp>
        <p:nvSpPr>
          <p:cNvPr id="2" name="Title Placeholder 1"/>
          <p:cNvSpPr>
            <a:spLocks noGrp="1"/>
          </p:cNvSpPr>
          <p:nvPr>
            <p:ph type="title"/>
          </p:nvPr>
        </p:nvSpPr>
        <p:spPr>
          <a:xfrm>
            <a:off x="490538" y="1423195"/>
            <a:ext cx="11210924" cy="7200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490538" y="2393950"/>
            <a:ext cx="11210924" cy="34829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90538" y="6870450"/>
            <a:ext cx="2743200" cy="216000"/>
          </a:xfrm>
          <a:prstGeom prst="rect">
            <a:avLst/>
          </a:prstGeom>
        </p:spPr>
        <p:txBody>
          <a:bodyPr vert="horz" lIns="0" tIns="0" rIns="0" bIns="0" rtlCol="0" anchor="ctr">
            <a:noAutofit/>
          </a:bodyPr>
          <a:lstStyle>
            <a:lvl1pPr algn="l">
              <a:defRPr sz="1000">
                <a:noFill/>
              </a:defRPr>
            </a:lvl1pPr>
          </a:lstStyle>
          <a:p>
            <a:r>
              <a:rPr lang="en-GB"/>
              <a:t>Date: Monday / 01 / October / 2019</a:t>
            </a:r>
          </a:p>
        </p:txBody>
      </p:sp>
      <p:sp>
        <p:nvSpPr>
          <p:cNvPr id="6" name="Slide Number Placeholder 5"/>
          <p:cNvSpPr>
            <a:spLocks noGrp="1"/>
          </p:cNvSpPr>
          <p:nvPr>
            <p:ph type="sldNum" sz="quarter" idx="4"/>
          </p:nvPr>
        </p:nvSpPr>
        <p:spPr>
          <a:xfrm>
            <a:off x="11161462" y="432000"/>
            <a:ext cx="540000" cy="288000"/>
          </a:xfrm>
          <a:prstGeom prst="rect">
            <a:avLst/>
          </a:prstGeom>
        </p:spPr>
        <p:txBody>
          <a:bodyPr vert="horz" lIns="0" tIns="0" rIns="0" bIns="0" rtlCol="0" anchor="t" anchorCtr="0">
            <a:noAutofit/>
          </a:bodyPr>
          <a:lstStyle>
            <a:lvl1pPr algn="r">
              <a:defRPr sz="1200">
                <a:solidFill>
                  <a:schemeClr val="accent1">
                    <a:lumMod val="50000"/>
                  </a:schemeClr>
                </a:solidFill>
              </a:defRPr>
            </a:lvl1pPr>
          </a:lstStyle>
          <a:p>
            <a:fld id="{856227C0-AD57-4F9B-BAE3-EEFB0D0EE427}" type="slidenum">
              <a:rPr lang="en-GB" smtClean="0"/>
              <a:pPr/>
              <a:t>‹#›</a:t>
            </a:fld>
            <a:endParaRPr lang="en-GB" dirty="0"/>
          </a:p>
        </p:txBody>
      </p:sp>
      <p:sp>
        <p:nvSpPr>
          <p:cNvPr id="14" name="TextBox 13">
            <a:extLst>
              <a:ext uri="{FF2B5EF4-FFF2-40B4-BE49-F238E27FC236}">
                <a16:creationId xmlns:a16="http://schemas.microsoft.com/office/drawing/2014/main" id="{EEA2F1D8-2885-4E57-8EFC-D2ED3B173AD5}"/>
              </a:ext>
            </a:extLst>
          </p:cNvPr>
          <p:cNvSpPr txBox="1"/>
          <p:nvPr userDrawn="1"/>
        </p:nvSpPr>
        <p:spPr>
          <a:xfrm>
            <a:off x="10072204" y="6287500"/>
            <a:ext cx="1751028" cy="215444"/>
          </a:xfrm>
          <a:prstGeom prst="rect">
            <a:avLst/>
          </a:prstGeom>
          <a:noFill/>
        </p:spPr>
        <p:txBody>
          <a:bodyPr wrap="square">
            <a:spAutoFit/>
          </a:bodyPr>
          <a:lstStyle/>
          <a:p>
            <a:pPr algn="r"/>
            <a:r>
              <a:rPr lang="en-GB" sz="800" b="1" dirty="0"/>
              <a:t>flbusiness.network</a:t>
            </a:r>
          </a:p>
        </p:txBody>
      </p:sp>
    </p:spTree>
    <p:extLst>
      <p:ext uri="{BB962C8B-B14F-4D97-AF65-F5344CB8AC3E}">
        <p14:creationId xmlns:p14="http://schemas.microsoft.com/office/powerpoint/2010/main" val="1767613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5" r:id="rId4"/>
    <p:sldLayoutId id="2147483666" r:id="rId5"/>
    <p:sldLayoutId id="2147483672" r:id="rId6"/>
    <p:sldLayoutId id="2147483652" r:id="rId7"/>
    <p:sldLayoutId id="2147483664" r:id="rId8"/>
    <p:sldLayoutId id="2147483668" r:id="rId9"/>
    <p:sldLayoutId id="2147483669" r:id="rId10"/>
    <p:sldLayoutId id="2147483671" r:id="rId11"/>
    <p:sldLayoutId id="2147483673" r:id="rId12"/>
    <p:sldLayoutId id="2147483651" r:id="rId13"/>
    <p:sldLayoutId id="2147483660" r:id="rId14"/>
    <p:sldLayoutId id="2147483661" r:id="rId15"/>
    <p:sldLayoutId id="2147483670" r:id="rId16"/>
    <p:sldLayoutId id="2147483662" r:id="rId17"/>
    <p:sldLayoutId id="2147483663" r:id="rId18"/>
    <p:sldLayoutId id="2147483654" r:id="rId19"/>
    <p:sldLayoutId id="2147483655" r:id="rId20"/>
  </p:sldLayoutIdLst>
  <p:hf hdr="0"/>
  <p:txStyles>
    <p:titleStyle>
      <a:lvl1pPr algn="l" defTabSz="914400" rtl="0" eaLnBrk="1" latinLnBrk="0" hangingPunct="1">
        <a:lnSpc>
          <a:spcPct val="90000"/>
        </a:lnSpc>
        <a:spcBef>
          <a:spcPct val="0"/>
        </a:spcBef>
        <a:buNone/>
        <a:defRPr sz="25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09" userDrawn="1">
          <p15:clr>
            <a:srgbClr val="F26B43"/>
          </p15:clr>
        </p15:guide>
        <p15:guide id="4" pos="7371" userDrawn="1">
          <p15:clr>
            <a:srgbClr val="F26B43"/>
          </p15:clr>
        </p15:guide>
        <p15:guide id="5" orient="horz" pos="309" userDrawn="1">
          <p15:clr>
            <a:srgbClr val="F26B43"/>
          </p15:clr>
        </p15:guide>
        <p15:guide id="6" orient="horz" pos="4011" userDrawn="1">
          <p15:clr>
            <a:srgbClr val="F26B43"/>
          </p15:clr>
        </p15:guide>
        <p15:guide id="7" orient="horz" pos="1508" userDrawn="1">
          <p15:clr>
            <a:srgbClr val="F26B43"/>
          </p15:clr>
        </p15:guide>
        <p15:guide id="8" orient="horz" pos="3702" userDrawn="1">
          <p15:clr>
            <a:srgbClr val="F26B43"/>
          </p15:clr>
        </p15:guide>
        <p15:guide id="9" orient="horz" pos="15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lbusiness.network/library/ilo-gbnfl-online-training-course-the-ilos-11-indicators-of-forced-labour/" TargetMode="External"/><Relationship Id="rId7"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flbusiness.network/library-publication/" TargetMode="External"/><Relationship Id="rId5" Type="http://schemas.openxmlformats.org/officeDocument/2006/relationships/hyperlink" Target="https://flbusiness.network/toolkit-fair-recruitment/story.html" TargetMode="External"/><Relationship Id="rId4" Type="http://schemas.openxmlformats.org/officeDocument/2006/relationships/hyperlink" Target="https://flbusiness.network/what-work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jpeg"/><Relationship Id="rId17" Type="http://schemas.openxmlformats.org/officeDocument/2006/relationships/image" Target="../media/image33.png"/><Relationship Id="rId2" Type="http://schemas.openxmlformats.org/officeDocument/2006/relationships/notesSlide" Target="../notesSlides/notesSlide8.xml"/><Relationship Id="rId16" Type="http://schemas.openxmlformats.org/officeDocument/2006/relationships/image" Target="../media/image32.jpeg"/><Relationship Id="rId20"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jpe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4919" y="2783073"/>
            <a:ext cx="6583502" cy="1655762"/>
          </a:xfrm>
        </p:spPr>
        <p:txBody>
          <a:bodyPr/>
          <a:lstStyle/>
          <a:p>
            <a:r>
              <a:rPr lang="en-US" sz="5000" dirty="0">
                <a:solidFill>
                  <a:schemeClr val="accent1">
                    <a:lumMod val="50000"/>
                  </a:schemeClr>
                </a:solidFill>
              </a:rPr>
              <a:t>The ILO </a:t>
            </a:r>
            <a:br>
              <a:rPr lang="en-US" sz="5000" dirty="0">
                <a:solidFill>
                  <a:schemeClr val="accent1">
                    <a:lumMod val="50000"/>
                  </a:schemeClr>
                </a:solidFill>
              </a:rPr>
            </a:br>
            <a:r>
              <a:rPr lang="en-US" sz="5000" dirty="0">
                <a:solidFill>
                  <a:schemeClr val="accent1">
                    <a:lumMod val="50000"/>
                  </a:schemeClr>
                </a:solidFill>
              </a:rPr>
              <a:t>Global Business Network on </a:t>
            </a:r>
            <a:br>
              <a:rPr lang="en-US" sz="5000" dirty="0">
                <a:solidFill>
                  <a:schemeClr val="accent1">
                    <a:lumMod val="50000"/>
                  </a:schemeClr>
                </a:solidFill>
              </a:rPr>
            </a:br>
            <a:r>
              <a:rPr lang="en-US" sz="5000" dirty="0">
                <a:solidFill>
                  <a:schemeClr val="accent1">
                    <a:lumMod val="50000"/>
                  </a:schemeClr>
                </a:solidFill>
              </a:rPr>
              <a:t>Forced Labour</a:t>
            </a:r>
            <a:br>
              <a:rPr lang="en-US" sz="5000" dirty="0">
                <a:solidFill>
                  <a:schemeClr val="accent1">
                    <a:lumMod val="50000"/>
                  </a:schemeClr>
                </a:solidFill>
              </a:rPr>
            </a:br>
            <a:endParaRPr lang="en-US" sz="5000" dirty="0">
              <a:solidFill>
                <a:schemeClr val="accent1">
                  <a:lumMod val="50000"/>
                </a:schemeClr>
              </a:solidFill>
            </a:endParaRPr>
          </a:p>
        </p:txBody>
      </p:sp>
      <p:sp>
        <p:nvSpPr>
          <p:cNvPr id="6" name="Slide Number Placeholder 5"/>
          <p:cNvSpPr>
            <a:spLocks noGrp="1"/>
          </p:cNvSpPr>
          <p:nvPr>
            <p:ph type="sldNum" sz="quarter" idx="12"/>
          </p:nvPr>
        </p:nvSpPr>
        <p:spPr/>
        <p:txBody>
          <a:bodyPr/>
          <a:lstStyle/>
          <a:p>
            <a:fld id="{856227C0-AD57-4F9B-BAE3-EEFB0D0EE427}" type="slidenum">
              <a:rPr lang="en-GB" smtClean="0"/>
              <a:pPr/>
              <a:t>1</a:t>
            </a:fld>
            <a:endParaRPr lang="en-GB"/>
          </a:p>
        </p:txBody>
      </p:sp>
      <p:pic>
        <p:nvPicPr>
          <p:cNvPr id="10" name="Picture Placeholder 9" descr="A picture containing outdoor, person, mountain&#10;&#10;Description automatically generated">
            <a:extLst>
              <a:ext uri="{FF2B5EF4-FFF2-40B4-BE49-F238E27FC236}">
                <a16:creationId xmlns:a16="http://schemas.microsoft.com/office/drawing/2014/main" id="{FE1A7961-4127-4A65-89EC-54979A48A3F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6877" b="6877"/>
          <a:stretch>
            <a:fillRect/>
          </a:stretch>
        </p:blipFill>
        <p:spPr>
          <a:noFill/>
          <a:ln>
            <a:noFill/>
          </a:ln>
        </p:spPr>
      </p:pic>
      <p:sp>
        <p:nvSpPr>
          <p:cNvPr id="3" name="Isosceles Triangle 4">
            <a:extLst>
              <a:ext uri="{FF2B5EF4-FFF2-40B4-BE49-F238E27FC236}">
                <a16:creationId xmlns:a16="http://schemas.microsoft.com/office/drawing/2014/main" id="{47BDE880-C3B5-5B03-06D8-244147D7D6A0}"/>
              </a:ext>
            </a:extLst>
          </p:cNvPr>
          <p:cNvSpPr/>
          <p:nvPr/>
        </p:nvSpPr>
        <p:spPr>
          <a:xfrm rot="5400000">
            <a:off x="681023" y="2958334"/>
            <a:ext cx="505530" cy="435802"/>
          </a:xfrm>
          <a:prstGeom prst="triangle">
            <a:avLst/>
          </a:prstGeom>
          <a:solidFill>
            <a:srgbClr val="05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12" dirty="0"/>
          </a:p>
        </p:txBody>
      </p:sp>
      <p:sp>
        <p:nvSpPr>
          <p:cNvPr id="5" name="Rectangle 4">
            <a:extLst>
              <a:ext uri="{FF2B5EF4-FFF2-40B4-BE49-F238E27FC236}">
                <a16:creationId xmlns:a16="http://schemas.microsoft.com/office/drawing/2014/main" id="{0E568E6C-DDF7-4A8E-228D-90389175BF39}"/>
              </a:ext>
            </a:extLst>
          </p:cNvPr>
          <p:cNvSpPr/>
          <p:nvPr/>
        </p:nvSpPr>
        <p:spPr>
          <a:xfrm>
            <a:off x="0" y="2660650"/>
            <a:ext cx="269823" cy="1116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0002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FBB8B-74C2-4761-9240-CBB9530172EA}"/>
              </a:ext>
            </a:extLst>
          </p:cNvPr>
          <p:cNvSpPr>
            <a:spLocks noGrp="1"/>
          </p:cNvSpPr>
          <p:nvPr>
            <p:ph type="title"/>
          </p:nvPr>
        </p:nvSpPr>
        <p:spPr/>
        <p:txBody>
          <a:bodyPr/>
          <a:lstStyle/>
          <a:p>
            <a:r>
              <a:rPr lang="en-GB" dirty="0"/>
              <a:t>ILO GBNFL tools</a:t>
            </a:r>
          </a:p>
        </p:txBody>
      </p:sp>
      <p:sp>
        <p:nvSpPr>
          <p:cNvPr id="3" name="Content Placeholder 2">
            <a:extLst>
              <a:ext uri="{FF2B5EF4-FFF2-40B4-BE49-F238E27FC236}">
                <a16:creationId xmlns:a16="http://schemas.microsoft.com/office/drawing/2014/main" id="{5CF1950E-3ECA-47D9-8850-2E05F5EDF8BD}"/>
              </a:ext>
            </a:extLst>
          </p:cNvPr>
          <p:cNvSpPr>
            <a:spLocks noGrp="1"/>
          </p:cNvSpPr>
          <p:nvPr>
            <p:ph idx="1"/>
          </p:nvPr>
        </p:nvSpPr>
        <p:spPr/>
        <p:txBody>
          <a:bodyPr/>
          <a:lstStyle/>
          <a:p>
            <a:pPr marL="285750" marR="22860" indent="-285750">
              <a:buFont typeface="Arial" panose="020B0604020202020204" pitchFamily="34" charset="0"/>
              <a:buChar char="•"/>
            </a:pPr>
            <a:r>
              <a:rPr lang="en-US" dirty="0">
                <a:solidFill>
                  <a:srgbClr val="1E2DBE"/>
                </a:solidFill>
                <a:latin typeface="Overpass" panose="00000500000000000000" pitchFamily="2" charset="0"/>
                <a:ea typeface="Noto Sans" panose="020B0502040504020204" pitchFamily="34" charset="0"/>
                <a:cs typeface="Noto Sans" panose="020B0502040504020204" pitchFamily="34" charset="0"/>
                <a:hlinkClick r:id="rId3"/>
              </a:rPr>
              <a:t>Online webinar training on ILO’s 11 indicators of forced </a:t>
            </a:r>
            <a:r>
              <a:rPr lang="en-US" dirty="0" err="1">
                <a:solidFill>
                  <a:srgbClr val="1E2DBE"/>
                </a:solidFill>
                <a:latin typeface="Overpass" panose="00000500000000000000" pitchFamily="2" charset="0"/>
                <a:ea typeface="Noto Sans" panose="020B0502040504020204" pitchFamily="34" charset="0"/>
                <a:cs typeface="Noto Sans" panose="020B0502040504020204" pitchFamily="34" charset="0"/>
                <a:hlinkClick r:id="rId3"/>
              </a:rPr>
              <a:t>labour</a:t>
            </a:r>
            <a:endParaRPr lang="en-US" dirty="0">
              <a:solidFill>
                <a:srgbClr val="1E2DBE"/>
              </a:solidFill>
              <a:latin typeface="Overpass" panose="00000500000000000000" pitchFamily="2" charset="0"/>
              <a:ea typeface="Noto Sans" panose="020B0502040504020204" pitchFamily="34" charset="0"/>
              <a:cs typeface="Noto Sans" panose="020B0502040504020204" pitchFamily="34" charset="0"/>
            </a:endParaRPr>
          </a:p>
          <a:p>
            <a:pPr marL="285750" marR="22860" indent="-285750">
              <a:buFont typeface="Arial" panose="020B0604020202020204" pitchFamily="34" charset="0"/>
              <a:buChar char="•"/>
            </a:pPr>
            <a:r>
              <a:rPr lang="en-US" sz="1800" b="1" dirty="0">
                <a:solidFill>
                  <a:srgbClr val="1E2DBE"/>
                </a:solidFill>
                <a:effectLst/>
                <a:latin typeface="Overpass" panose="00000500000000000000" pitchFamily="2" charset="0"/>
                <a:ea typeface="Noto Sans" panose="020B0502040504020204" pitchFamily="34" charset="0"/>
                <a:cs typeface="Noto Sans" panose="020B0502040504020204" pitchFamily="34" charset="0"/>
                <a:hlinkClick r:id="rId4"/>
              </a:rPr>
              <a:t>Eradicating forced </a:t>
            </a:r>
            <a:r>
              <a:rPr lang="en-US" sz="1800" b="1" dirty="0" err="1">
                <a:solidFill>
                  <a:srgbClr val="1E2DBE"/>
                </a:solidFill>
                <a:effectLst/>
                <a:latin typeface="Overpass" panose="00000500000000000000" pitchFamily="2" charset="0"/>
                <a:ea typeface="Noto Sans" panose="020B0502040504020204" pitchFamily="34" charset="0"/>
                <a:cs typeface="Noto Sans" panose="020B0502040504020204" pitchFamily="34" charset="0"/>
                <a:hlinkClick r:id="rId4"/>
              </a:rPr>
              <a:t>labour</a:t>
            </a:r>
            <a:r>
              <a:rPr lang="en-US" sz="1800" b="1" dirty="0">
                <a:solidFill>
                  <a:srgbClr val="1E2DBE"/>
                </a:solidFill>
                <a:effectLst/>
                <a:latin typeface="Overpass" panose="00000500000000000000" pitchFamily="2" charset="0"/>
                <a:ea typeface="Noto Sans" panose="020B0502040504020204" pitchFamily="34" charset="0"/>
                <a:cs typeface="Noto Sans" panose="020B0502040504020204" pitchFamily="34" charset="0"/>
                <a:hlinkClick r:id="rId4"/>
              </a:rPr>
              <a:t>: What works in practice? </a:t>
            </a:r>
            <a:endParaRPr lang="en-US" sz="1800" b="1" dirty="0">
              <a:solidFill>
                <a:srgbClr val="1E2DBE"/>
              </a:solidFill>
              <a:effectLst/>
              <a:latin typeface="Overpass" panose="00000500000000000000" pitchFamily="2" charset="0"/>
              <a:ea typeface="Noto Sans" panose="020B0502040504020204" pitchFamily="34" charset="0"/>
              <a:cs typeface="Noto Sans" panose="020B0502040504020204" pitchFamily="34" charset="0"/>
            </a:endParaRPr>
          </a:p>
          <a:p>
            <a:pPr marL="285750" marR="22860" indent="-285750">
              <a:buFont typeface="Arial" panose="020B0604020202020204" pitchFamily="34" charset="0"/>
              <a:buChar char="•"/>
            </a:pPr>
            <a:r>
              <a:rPr lang="en-US" dirty="0">
                <a:solidFill>
                  <a:srgbClr val="1E2DBE"/>
                </a:solidFill>
                <a:latin typeface="Overpass" panose="00000500000000000000" pitchFamily="2" charset="0"/>
                <a:ea typeface="Noto Sans" panose="020B0502040504020204" pitchFamily="34" charset="0"/>
                <a:cs typeface="Noto Sans" panose="020B0502040504020204" pitchFamily="34" charset="0"/>
                <a:hlinkClick r:id="rId5"/>
              </a:rPr>
              <a:t>Fair recruitment due diligence training for SMEs</a:t>
            </a:r>
            <a:endParaRPr lang="en-US" dirty="0">
              <a:solidFill>
                <a:srgbClr val="1E2DBE"/>
              </a:solidFill>
              <a:latin typeface="Overpass" panose="00000500000000000000" pitchFamily="2" charset="0"/>
              <a:ea typeface="Noto Sans" panose="020B0502040504020204" pitchFamily="34" charset="0"/>
              <a:cs typeface="Noto Sans" panose="020B0502040504020204" pitchFamily="34" charset="0"/>
            </a:endParaRPr>
          </a:p>
          <a:p>
            <a:pPr marL="285750" marR="22860" indent="-285750">
              <a:buFont typeface="Arial" panose="020B0604020202020204" pitchFamily="34" charset="0"/>
              <a:buChar char="•"/>
            </a:pPr>
            <a:r>
              <a:rPr lang="en-US" sz="1800" b="1" dirty="0">
                <a:solidFill>
                  <a:srgbClr val="1E2DBE"/>
                </a:solidFill>
                <a:effectLst/>
                <a:latin typeface="Overpass" panose="00000500000000000000" pitchFamily="2" charset="0"/>
                <a:ea typeface="Noto Sans" panose="020B0502040504020204" pitchFamily="34" charset="0"/>
                <a:cs typeface="Noto Sans" panose="020B0502040504020204" pitchFamily="34" charset="0"/>
              </a:rPr>
              <a:t>Visit: </a:t>
            </a:r>
            <a:r>
              <a:rPr lang="en-US" sz="1800" b="1" dirty="0">
                <a:solidFill>
                  <a:srgbClr val="1E2DBE"/>
                </a:solidFill>
                <a:effectLst/>
                <a:latin typeface="Overpass" panose="00000500000000000000" pitchFamily="2" charset="0"/>
                <a:ea typeface="Noto Sans" panose="020B0502040504020204" pitchFamily="34" charset="0"/>
                <a:cs typeface="Noto Sans" panose="020B0502040504020204" pitchFamily="34" charset="0"/>
                <a:hlinkClick r:id="rId6"/>
              </a:rPr>
              <a:t>https://flbusiness.network/library-publication/</a:t>
            </a:r>
            <a:r>
              <a:rPr lang="en-US" sz="1800" b="1" dirty="0">
                <a:solidFill>
                  <a:srgbClr val="1E2DBE"/>
                </a:solidFill>
                <a:effectLst/>
                <a:latin typeface="Overpass" panose="00000500000000000000" pitchFamily="2" charset="0"/>
                <a:ea typeface="Noto Sans" panose="020B0502040504020204" pitchFamily="34" charset="0"/>
                <a:cs typeface="Noto Sans" panose="020B0502040504020204" pitchFamily="34" charset="0"/>
              </a:rPr>
              <a:t> for an overview of available resources</a:t>
            </a:r>
            <a:endParaRPr lang="en-GB" sz="1800" b="1" dirty="0">
              <a:solidFill>
                <a:srgbClr val="1E2DBE"/>
              </a:solidFill>
              <a:effectLst/>
              <a:latin typeface="Overpass" panose="00000500000000000000" pitchFamily="2" charset="0"/>
              <a:ea typeface="Noto Sans" panose="020B0502040504020204" pitchFamily="34" charset="0"/>
              <a:cs typeface="Noto Sans" panose="020B0502040504020204" pitchFamily="34" charset="0"/>
            </a:endParaRPr>
          </a:p>
        </p:txBody>
      </p:sp>
      <p:sp>
        <p:nvSpPr>
          <p:cNvPr id="4" name="Slide Number Placeholder 3">
            <a:extLst>
              <a:ext uri="{FF2B5EF4-FFF2-40B4-BE49-F238E27FC236}">
                <a16:creationId xmlns:a16="http://schemas.microsoft.com/office/drawing/2014/main" id="{15406F42-29CF-4824-B49E-90030DB33601}"/>
              </a:ext>
            </a:extLst>
          </p:cNvPr>
          <p:cNvSpPr>
            <a:spLocks noGrp="1"/>
          </p:cNvSpPr>
          <p:nvPr>
            <p:ph type="sldNum" sz="quarter" idx="12"/>
          </p:nvPr>
        </p:nvSpPr>
        <p:spPr/>
        <p:txBody>
          <a:bodyPr/>
          <a:lstStyle/>
          <a:p>
            <a:fld id="{856227C0-AD57-4F9B-BAE3-EEFB0D0EE427}" type="slidenum">
              <a:rPr lang="en-GB" smtClean="0"/>
              <a:t>10</a:t>
            </a:fld>
            <a:endParaRPr lang="en-GB"/>
          </a:p>
        </p:txBody>
      </p:sp>
      <p:pic>
        <p:nvPicPr>
          <p:cNvPr id="7" name="Picture Placeholder 6" descr="A person wearing a hat&#10;&#10;Description automatically generated with low confidence">
            <a:extLst>
              <a:ext uri="{FF2B5EF4-FFF2-40B4-BE49-F238E27FC236}">
                <a16:creationId xmlns:a16="http://schemas.microsoft.com/office/drawing/2014/main" id="{B4B874A7-A75A-490E-8A84-94E2E6021BBA}"/>
              </a:ext>
            </a:extLst>
          </p:cNvPr>
          <p:cNvPicPr>
            <a:picLocks noGrp="1" noChangeAspect="1"/>
          </p:cNvPicPr>
          <p:nvPr>
            <p:ph type="pic" sz="quarter" idx="13"/>
          </p:nvPr>
        </p:nvPicPr>
        <p:blipFill>
          <a:blip r:embed="rId7" cstate="print">
            <a:extLst>
              <a:ext uri="{28A0092B-C50C-407E-A947-70E740481C1C}">
                <a14:useLocalDpi xmlns:a14="http://schemas.microsoft.com/office/drawing/2010/main" val="0"/>
              </a:ext>
            </a:extLst>
          </a:blip>
          <a:srcRect l="27941" r="27941"/>
          <a:stretch>
            <a:fillRect/>
          </a:stretch>
        </p:blipFill>
        <p:spPr/>
      </p:pic>
    </p:spTree>
    <p:extLst>
      <p:ext uri="{BB962C8B-B14F-4D97-AF65-F5344CB8AC3E}">
        <p14:creationId xmlns:p14="http://schemas.microsoft.com/office/powerpoint/2010/main" val="3823589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person&#10;&#10;Description automatically generated">
            <a:extLst>
              <a:ext uri="{FF2B5EF4-FFF2-40B4-BE49-F238E27FC236}">
                <a16:creationId xmlns:a16="http://schemas.microsoft.com/office/drawing/2014/main" id="{55CAE4A6-6DC0-59C9-729F-62B8E455C677}"/>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14083" r="2439" b="-7785"/>
          <a:stretch/>
        </p:blipFill>
        <p:spPr>
          <a:xfrm>
            <a:off x="0" y="0"/>
            <a:ext cx="12192000" cy="7493000"/>
          </a:xfrm>
          <a:prstGeom prst="rect">
            <a:avLst/>
          </a:prstGeom>
        </p:spPr>
      </p:pic>
      <p:sp>
        <p:nvSpPr>
          <p:cNvPr id="12" name="Right Triangle 11">
            <a:extLst>
              <a:ext uri="{FF2B5EF4-FFF2-40B4-BE49-F238E27FC236}">
                <a16:creationId xmlns:a16="http://schemas.microsoft.com/office/drawing/2014/main" id="{0A9611EC-9C41-67C9-4682-8843295E41FB}"/>
              </a:ext>
            </a:extLst>
          </p:cNvPr>
          <p:cNvSpPr/>
          <p:nvPr/>
        </p:nvSpPr>
        <p:spPr>
          <a:xfrm>
            <a:off x="0" y="1113486"/>
            <a:ext cx="9872870" cy="5756963"/>
          </a:xfrm>
          <a:prstGeom prst="rtTriangle">
            <a:avLst/>
          </a:prstGeom>
          <a:solidFill>
            <a:srgbClr val="230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572691" y="3971568"/>
            <a:ext cx="4984976" cy="1068124"/>
          </a:xfrm>
        </p:spPr>
        <p:txBody>
          <a:bodyPr/>
          <a:lstStyle/>
          <a:p>
            <a:pPr>
              <a:spcAft>
                <a:spcPts val="600"/>
              </a:spcAft>
            </a:pPr>
            <a:r>
              <a:rPr lang="en-GB" sz="5000" dirty="0"/>
              <a:t>Stay in touch!</a:t>
            </a:r>
          </a:p>
        </p:txBody>
      </p:sp>
      <p:sp>
        <p:nvSpPr>
          <p:cNvPr id="5" name="Title 1">
            <a:extLst>
              <a:ext uri="{FF2B5EF4-FFF2-40B4-BE49-F238E27FC236}">
                <a16:creationId xmlns:a16="http://schemas.microsoft.com/office/drawing/2014/main" id="{72837383-3D4B-42D6-9EA1-69F9F275920B}"/>
              </a:ext>
            </a:extLst>
          </p:cNvPr>
          <p:cNvSpPr txBox="1">
            <a:spLocks/>
          </p:cNvSpPr>
          <p:nvPr/>
        </p:nvSpPr>
        <p:spPr>
          <a:xfrm>
            <a:off x="1708879" y="6408738"/>
            <a:ext cx="5550915" cy="449262"/>
          </a:xfrm>
          <a:prstGeom prst="rect">
            <a:avLst/>
          </a:prstGeom>
        </p:spPr>
        <p:txBody>
          <a:bodyPr vert="horz" lIns="0" tIns="0" rIns="0" bIns="54000" rtlCol="0" anchor="t" anchorCtr="0">
            <a:no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spcAft>
                <a:spcPts val="600"/>
              </a:spcAft>
            </a:pPr>
            <a:r>
              <a:rPr lang="en-US" sz="2000" b="0" dirty="0"/>
              <a:t>ILO Global Business Network on Forced </a:t>
            </a:r>
            <a:r>
              <a:rPr lang="en-US" sz="2000" b="0" dirty="0" err="1"/>
              <a:t>Labour</a:t>
            </a:r>
            <a:endParaRPr lang="en-GB" sz="2000" b="0" dirty="0"/>
          </a:p>
        </p:txBody>
      </p:sp>
      <p:sp>
        <p:nvSpPr>
          <p:cNvPr id="6" name="Slide Number Placeholder 5"/>
          <p:cNvSpPr>
            <a:spLocks noGrp="1"/>
          </p:cNvSpPr>
          <p:nvPr>
            <p:ph type="sldNum" sz="quarter" idx="12"/>
          </p:nvPr>
        </p:nvSpPr>
        <p:spPr/>
        <p:txBody>
          <a:bodyPr/>
          <a:lstStyle/>
          <a:p>
            <a:fld id="{856227C0-AD57-4F9B-BAE3-EEFB0D0EE427}" type="slidenum">
              <a:rPr lang="en-GB" smtClean="0"/>
              <a:t>11</a:t>
            </a:fld>
            <a:endParaRPr lang="en-GB"/>
          </a:p>
        </p:txBody>
      </p:sp>
      <p:sp>
        <p:nvSpPr>
          <p:cNvPr id="7" name="Isosceles Triangle 6">
            <a:extLst>
              <a:ext uri="{FF2B5EF4-FFF2-40B4-BE49-F238E27FC236}">
                <a16:creationId xmlns:a16="http://schemas.microsoft.com/office/drawing/2014/main" id="{5F0561D5-134A-4F00-9887-070B98F9C259}"/>
              </a:ext>
            </a:extLst>
          </p:cNvPr>
          <p:cNvSpPr/>
          <p:nvPr/>
        </p:nvSpPr>
        <p:spPr>
          <a:xfrm rot="5400000">
            <a:off x="-24555" y="4174138"/>
            <a:ext cx="356047" cy="30693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E398F9B7-55CC-D8F0-E55B-40B51B3BABAD}"/>
              </a:ext>
            </a:extLst>
          </p:cNvPr>
          <p:cNvSpPr txBox="1">
            <a:spLocks/>
          </p:cNvSpPr>
          <p:nvPr/>
        </p:nvSpPr>
        <p:spPr>
          <a:xfrm>
            <a:off x="1683024" y="4939370"/>
            <a:ext cx="5550915" cy="370251"/>
          </a:xfrm>
          <a:prstGeom prst="rect">
            <a:avLst/>
          </a:prstGeom>
        </p:spPr>
        <p:txBody>
          <a:bodyPr vert="horz" lIns="0" tIns="0" rIns="0" bIns="54000" rtlCol="0" anchor="t" anchorCtr="0">
            <a:no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spcAft>
                <a:spcPts val="600"/>
              </a:spcAft>
            </a:pPr>
            <a:r>
              <a:rPr lang="en-US" sz="2000" b="0" dirty="0" err="1"/>
              <a:t>flbusiness.network</a:t>
            </a:r>
            <a:r>
              <a:rPr lang="en-US" sz="2000" b="0" dirty="0"/>
              <a:t>  </a:t>
            </a:r>
          </a:p>
        </p:txBody>
      </p:sp>
      <p:sp>
        <p:nvSpPr>
          <p:cNvPr id="22" name="Title 1">
            <a:extLst>
              <a:ext uri="{FF2B5EF4-FFF2-40B4-BE49-F238E27FC236}">
                <a16:creationId xmlns:a16="http://schemas.microsoft.com/office/drawing/2014/main" id="{7A74AFCD-1D41-A7E8-D610-D32D5A33A969}"/>
              </a:ext>
            </a:extLst>
          </p:cNvPr>
          <p:cNvSpPr txBox="1">
            <a:spLocks/>
          </p:cNvSpPr>
          <p:nvPr/>
        </p:nvSpPr>
        <p:spPr>
          <a:xfrm>
            <a:off x="1683023" y="5429741"/>
            <a:ext cx="5550915" cy="370251"/>
          </a:xfrm>
          <a:prstGeom prst="rect">
            <a:avLst/>
          </a:prstGeom>
        </p:spPr>
        <p:txBody>
          <a:bodyPr vert="horz" lIns="0" tIns="0" rIns="0" bIns="54000" rtlCol="0" anchor="t" anchorCtr="0">
            <a:no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spcAft>
                <a:spcPts val="600"/>
              </a:spcAft>
            </a:pPr>
            <a:r>
              <a:rPr lang="fr-CH" sz="2000" b="0" dirty="0" err="1"/>
              <a:t>fl-businessnetwork@ilo.org</a:t>
            </a:r>
            <a:endParaRPr lang="en-GB" sz="2000" b="0" dirty="0"/>
          </a:p>
        </p:txBody>
      </p:sp>
      <p:sp>
        <p:nvSpPr>
          <p:cNvPr id="23" name="Title 1">
            <a:extLst>
              <a:ext uri="{FF2B5EF4-FFF2-40B4-BE49-F238E27FC236}">
                <a16:creationId xmlns:a16="http://schemas.microsoft.com/office/drawing/2014/main" id="{EEB62056-16F9-DE0D-90AE-E8B3AFD79A22}"/>
              </a:ext>
            </a:extLst>
          </p:cNvPr>
          <p:cNvSpPr txBox="1">
            <a:spLocks/>
          </p:cNvSpPr>
          <p:nvPr/>
        </p:nvSpPr>
        <p:spPr>
          <a:xfrm>
            <a:off x="1683023" y="5927493"/>
            <a:ext cx="5550915" cy="396866"/>
          </a:xfrm>
          <a:prstGeom prst="rect">
            <a:avLst/>
          </a:prstGeom>
        </p:spPr>
        <p:txBody>
          <a:bodyPr vert="horz" lIns="0" tIns="0" rIns="0" bIns="54000" rtlCol="0" anchor="t" anchorCtr="0">
            <a:no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100000"/>
              </a:lnSpc>
              <a:spcAft>
                <a:spcPts val="600"/>
              </a:spcAft>
            </a:pPr>
            <a:r>
              <a:rPr lang="en-US" sz="2000" b="0" dirty="0"/>
              <a:t>@</a:t>
            </a:r>
            <a:r>
              <a:rPr lang="en-US" sz="2000" b="0" dirty="0" err="1"/>
              <a:t>ILOFLNetwork</a:t>
            </a:r>
            <a:endParaRPr lang="en-US" sz="2000" b="0" dirty="0"/>
          </a:p>
        </p:txBody>
      </p:sp>
      <p:pic>
        <p:nvPicPr>
          <p:cNvPr id="25" name="Picture 24">
            <a:extLst>
              <a:ext uri="{FF2B5EF4-FFF2-40B4-BE49-F238E27FC236}">
                <a16:creationId xmlns:a16="http://schemas.microsoft.com/office/drawing/2014/main" id="{E4AFDB81-7EBA-32D0-F4E2-2B3212BDE988}"/>
              </a:ext>
            </a:extLst>
          </p:cNvPr>
          <p:cNvPicPr>
            <a:picLocks noChangeAspect="1"/>
          </p:cNvPicPr>
          <p:nvPr/>
        </p:nvPicPr>
        <p:blipFill rotWithShape="1">
          <a:blip r:embed="rId4"/>
          <a:srcRect l="17505" t="19426" r="19221" b="15579"/>
          <a:stretch/>
        </p:blipFill>
        <p:spPr>
          <a:xfrm>
            <a:off x="1071582" y="5923841"/>
            <a:ext cx="355447" cy="351144"/>
          </a:xfrm>
          <a:prstGeom prst="ellipse">
            <a:avLst/>
          </a:prstGeom>
        </p:spPr>
      </p:pic>
      <p:pic>
        <p:nvPicPr>
          <p:cNvPr id="26" name="Picture 25">
            <a:extLst>
              <a:ext uri="{FF2B5EF4-FFF2-40B4-BE49-F238E27FC236}">
                <a16:creationId xmlns:a16="http://schemas.microsoft.com/office/drawing/2014/main" id="{E0266ED8-C83C-BB7F-9A66-266965F27FB1}"/>
              </a:ext>
            </a:extLst>
          </p:cNvPr>
          <p:cNvPicPr>
            <a:picLocks noChangeAspect="1"/>
          </p:cNvPicPr>
          <p:nvPr/>
        </p:nvPicPr>
        <p:blipFill rotWithShape="1">
          <a:blip r:embed="rId5"/>
          <a:srcRect l="21177" t="14213" r="17320" b="17875"/>
          <a:stretch/>
        </p:blipFill>
        <p:spPr>
          <a:xfrm>
            <a:off x="1071582" y="6414193"/>
            <a:ext cx="347596" cy="351145"/>
          </a:xfrm>
          <a:prstGeom prst="ellipse">
            <a:avLst/>
          </a:prstGeom>
        </p:spPr>
      </p:pic>
      <p:pic>
        <p:nvPicPr>
          <p:cNvPr id="27" name="Picture 26">
            <a:extLst>
              <a:ext uri="{FF2B5EF4-FFF2-40B4-BE49-F238E27FC236}">
                <a16:creationId xmlns:a16="http://schemas.microsoft.com/office/drawing/2014/main" id="{0100CC6F-16D7-A931-3E48-49E9DCBBF063}"/>
              </a:ext>
            </a:extLst>
          </p:cNvPr>
          <p:cNvPicPr>
            <a:picLocks noChangeAspect="1"/>
          </p:cNvPicPr>
          <p:nvPr/>
        </p:nvPicPr>
        <p:blipFill rotWithShape="1">
          <a:blip r:embed="rId6"/>
          <a:srcRect l="25278" t="25276" r="25953" b="22876"/>
          <a:stretch/>
        </p:blipFill>
        <p:spPr>
          <a:xfrm>
            <a:off x="1057865" y="4946810"/>
            <a:ext cx="357267" cy="351144"/>
          </a:xfrm>
          <a:prstGeom prst="ellipse">
            <a:avLst/>
          </a:prstGeom>
        </p:spPr>
      </p:pic>
      <p:pic>
        <p:nvPicPr>
          <p:cNvPr id="28" name="Picture 27">
            <a:extLst>
              <a:ext uri="{FF2B5EF4-FFF2-40B4-BE49-F238E27FC236}">
                <a16:creationId xmlns:a16="http://schemas.microsoft.com/office/drawing/2014/main" id="{EA35EC06-55A0-FE64-F21F-99F07C2BE930}"/>
              </a:ext>
            </a:extLst>
          </p:cNvPr>
          <p:cNvPicPr>
            <a:picLocks noChangeAspect="1"/>
          </p:cNvPicPr>
          <p:nvPr/>
        </p:nvPicPr>
        <p:blipFill rotWithShape="1">
          <a:blip r:embed="rId7"/>
          <a:srcRect l="24238" t="17708" r="28781" b="28924"/>
          <a:stretch/>
        </p:blipFill>
        <p:spPr>
          <a:xfrm>
            <a:off x="1057865" y="5433488"/>
            <a:ext cx="359709" cy="351145"/>
          </a:xfrm>
          <a:prstGeom prst="ellipse">
            <a:avLst/>
          </a:prstGeom>
        </p:spPr>
      </p:pic>
    </p:spTree>
    <p:extLst>
      <p:ext uri="{BB962C8B-B14F-4D97-AF65-F5344CB8AC3E}">
        <p14:creationId xmlns:p14="http://schemas.microsoft.com/office/powerpoint/2010/main" val="1924603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9DAD836-0307-AFFA-C1B6-A3E377497A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374" y="720000"/>
            <a:ext cx="10396056" cy="5802448"/>
          </a:xfrm>
          <a:prstGeom prst="rect">
            <a:avLst/>
          </a:prstGeom>
        </p:spPr>
      </p:pic>
      <p:sp>
        <p:nvSpPr>
          <p:cNvPr id="2" name="Title 1"/>
          <p:cNvSpPr>
            <a:spLocks noGrp="1"/>
          </p:cNvSpPr>
          <p:nvPr>
            <p:ph type="title"/>
          </p:nvPr>
        </p:nvSpPr>
        <p:spPr>
          <a:xfrm>
            <a:off x="490538" y="1423195"/>
            <a:ext cx="5895272" cy="387872"/>
          </a:xfrm>
        </p:spPr>
        <p:txBody>
          <a:bodyPr/>
          <a:lstStyle/>
          <a:p>
            <a:r>
              <a:rPr lang="en-GB" dirty="0">
                <a:solidFill>
                  <a:schemeClr val="accent1">
                    <a:lumMod val="50000"/>
                  </a:schemeClr>
                </a:solidFill>
                <a:highlight>
                  <a:srgbClr val="F2F9FA"/>
                </a:highlight>
              </a:rPr>
              <a:t>The Challenge: Global Facts &amp; Figures</a:t>
            </a:r>
            <a:endParaRPr lang="en-GB" dirty="0">
              <a:highlight>
                <a:srgbClr val="F2F9FA"/>
              </a:highlight>
            </a:endParaRPr>
          </a:p>
        </p:txBody>
      </p:sp>
      <p:sp>
        <p:nvSpPr>
          <p:cNvPr id="6" name="Slide Number Placeholder 5"/>
          <p:cNvSpPr>
            <a:spLocks noGrp="1"/>
          </p:cNvSpPr>
          <p:nvPr>
            <p:ph type="sldNum" sz="quarter" idx="12"/>
          </p:nvPr>
        </p:nvSpPr>
        <p:spPr/>
        <p:txBody>
          <a:bodyPr/>
          <a:lstStyle/>
          <a:p>
            <a:fld id="{856227C0-AD57-4F9B-BAE3-EEFB0D0EE427}" type="slidenum">
              <a:rPr lang="en-GB" smtClean="0"/>
              <a:t>2</a:t>
            </a:fld>
            <a:endParaRPr lang="en-GB"/>
          </a:p>
        </p:txBody>
      </p:sp>
      <p:sp>
        <p:nvSpPr>
          <p:cNvPr id="7" name="TextBox 6">
            <a:extLst>
              <a:ext uri="{FF2B5EF4-FFF2-40B4-BE49-F238E27FC236}">
                <a16:creationId xmlns:a16="http://schemas.microsoft.com/office/drawing/2014/main" id="{4C07D071-AC25-4927-A514-9B24EA25AAA3}"/>
              </a:ext>
            </a:extLst>
          </p:cNvPr>
          <p:cNvSpPr txBox="1"/>
          <p:nvPr/>
        </p:nvSpPr>
        <p:spPr>
          <a:xfrm>
            <a:off x="10072204" y="6287500"/>
            <a:ext cx="1751028" cy="215444"/>
          </a:xfrm>
          <a:prstGeom prst="rect">
            <a:avLst/>
          </a:prstGeom>
          <a:noFill/>
        </p:spPr>
        <p:txBody>
          <a:bodyPr wrap="square">
            <a:spAutoFit/>
          </a:bodyPr>
          <a:lstStyle/>
          <a:p>
            <a:pPr algn="r"/>
            <a:r>
              <a:rPr lang="en-GB" sz="800" b="1" dirty="0"/>
              <a:t>flbusiness.network</a:t>
            </a:r>
          </a:p>
        </p:txBody>
      </p:sp>
      <p:sp>
        <p:nvSpPr>
          <p:cNvPr id="9" name="Content Placeholder 2">
            <a:extLst>
              <a:ext uri="{FF2B5EF4-FFF2-40B4-BE49-F238E27FC236}">
                <a16:creationId xmlns:a16="http://schemas.microsoft.com/office/drawing/2014/main" id="{07EC409B-0782-4795-96A4-12BFF6B49C26}"/>
              </a:ext>
            </a:extLst>
          </p:cNvPr>
          <p:cNvSpPr>
            <a:spLocks noGrp="1"/>
          </p:cNvSpPr>
          <p:nvPr>
            <p:ph sz="half" idx="1"/>
          </p:nvPr>
        </p:nvSpPr>
        <p:spPr>
          <a:xfrm>
            <a:off x="550489" y="2074041"/>
            <a:ext cx="3886599" cy="224590"/>
          </a:xfrm>
        </p:spPr>
        <p:txBody>
          <a:bodyPr/>
          <a:lstStyle/>
          <a:p>
            <a:pPr marL="0" lvl="2" indent="0">
              <a:spcAft>
                <a:spcPts val="3000"/>
              </a:spcAft>
              <a:buClr>
                <a:schemeClr val="accent5"/>
              </a:buClr>
              <a:buSzPct val="100000"/>
              <a:buNone/>
            </a:pPr>
            <a:r>
              <a:rPr lang="en-US" dirty="0">
                <a:solidFill>
                  <a:schemeClr val="accent1">
                    <a:lumMod val="50000"/>
                  </a:schemeClr>
                </a:solidFill>
                <a:highlight>
                  <a:srgbClr val="F2F9FA"/>
                </a:highlight>
              </a:rPr>
              <a:t>Where does forced </a:t>
            </a:r>
            <a:r>
              <a:rPr lang="en-US" dirty="0" err="1">
                <a:solidFill>
                  <a:schemeClr val="accent1">
                    <a:lumMod val="50000"/>
                  </a:schemeClr>
                </a:solidFill>
                <a:highlight>
                  <a:srgbClr val="F2F9FA"/>
                </a:highlight>
              </a:rPr>
              <a:t>labour</a:t>
            </a:r>
            <a:r>
              <a:rPr lang="en-US" dirty="0">
                <a:solidFill>
                  <a:schemeClr val="accent1">
                    <a:lumMod val="50000"/>
                  </a:schemeClr>
                </a:solidFill>
                <a:highlight>
                  <a:srgbClr val="F2F9FA"/>
                </a:highlight>
              </a:rPr>
              <a:t> happen?</a:t>
            </a:r>
          </a:p>
        </p:txBody>
      </p:sp>
      <p:graphicFrame>
        <p:nvGraphicFramePr>
          <p:cNvPr id="16" name="Table 4">
            <a:extLst>
              <a:ext uri="{FF2B5EF4-FFF2-40B4-BE49-F238E27FC236}">
                <a16:creationId xmlns:a16="http://schemas.microsoft.com/office/drawing/2014/main" id="{7D8AB255-3D4F-2890-F12D-17E574D13C29}"/>
              </a:ext>
            </a:extLst>
          </p:cNvPr>
          <p:cNvGraphicFramePr>
            <a:graphicFrameLocks noGrp="1" noChangeAspect="1"/>
          </p:cNvGraphicFramePr>
          <p:nvPr>
            <p:extLst>
              <p:ext uri="{D42A27DB-BD31-4B8C-83A1-F6EECF244321}">
                <p14:modId xmlns:p14="http://schemas.microsoft.com/office/powerpoint/2010/main" val="2084253373"/>
              </p:ext>
            </p:extLst>
          </p:nvPr>
        </p:nvGraphicFramePr>
        <p:xfrm>
          <a:off x="2392224" y="2854067"/>
          <a:ext cx="1668042" cy="550823"/>
        </p:xfrm>
        <a:graphic>
          <a:graphicData uri="http://schemas.openxmlformats.org/drawingml/2006/table">
            <a:tbl>
              <a:tblPr firstRow="1" bandRow="1">
                <a:tableStyleId>{5C22544A-7EE6-4342-B048-85BDC9FD1C3A}</a:tableStyleId>
              </a:tblPr>
              <a:tblGrid>
                <a:gridCol w="1668042">
                  <a:extLst>
                    <a:ext uri="{9D8B030D-6E8A-4147-A177-3AD203B41FA5}">
                      <a16:colId xmlns:a16="http://schemas.microsoft.com/office/drawing/2014/main" val="2763767083"/>
                    </a:ext>
                  </a:extLst>
                </a:gridCol>
              </a:tblGrid>
              <a:tr h="550823">
                <a:tc>
                  <a:txBody>
                    <a:bodyPr/>
                    <a:lstStyle/>
                    <a:p>
                      <a:pPr algn="ctr"/>
                      <a:r>
                        <a:rPr lang="en-US" sz="2000" dirty="0">
                          <a:latin typeface="Overpass ExtraBold" panose="00000900000000000000" pitchFamily="50" charset="0"/>
                        </a:rPr>
                        <a:t>3.6 million</a:t>
                      </a:r>
                      <a:endParaRPr lang="en-GB" sz="2000" dirty="0">
                        <a:latin typeface="Overpass ExtraBold" panose="00000900000000000000" pitchFamily="50" charset="0"/>
                      </a:endParaRP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610432150"/>
                  </a:ext>
                </a:extLst>
              </a:tr>
            </a:tbl>
          </a:graphicData>
        </a:graphic>
      </p:graphicFrame>
      <p:sp>
        <p:nvSpPr>
          <p:cNvPr id="17" name="Isosceles Triangle 4">
            <a:extLst>
              <a:ext uri="{FF2B5EF4-FFF2-40B4-BE49-F238E27FC236}">
                <a16:creationId xmlns:a16="http://schemas.microsoft.com/office/drawing/2014/main" id="{FC125210-2EF3-744C-F34C-2A6883742B2C}"/>
              </a:ext>
            </a:extLst>
          </p:cNvPr>
          <p:cNvSpPr/>
          <p:nvPr/>
        </p:nvSpPr>
        <p:spPr>
          <a:xfrm rot="10800000">
            <a:off x="3070142" y="3399702"/>
            <a:ext cx="312207" cy="12877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3">
            <a:extLst>
              <a:ext uri="{FF2B5EF4-FFF2-40B4-BE49-F238E27FC236}">
                <a16:creationId xmlns:a16="http://schemas.microsoft.com/office/drawing/2014/main" id="{4C12012A-418F-39DB-6B64-8C682A7A98C2}"/>
              </a:ext>
            </a:extLst>
          </p:cNvPr>
          <p:cNvSpPr/>
          <p:nvPr/>
        </p:nvSpPr>
        <p:spPr>
          <a:xfrm rot="10800000">
            <a:off x="6694234" y="3621224"/>
            <a:ext cx="312207" cy="12877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Isosceles Triangle 19">
            <a:extLst>
              <a:ext uri="{FF2B5EF4-FFF2-40B4-BE49-F238E27FC236}">
                <a16:creationId xmlns:a16="http://schemas.microsoft.com/office/drawing/2014/main" id="{AE31B0EB-4324-BA63-EE44-AAA1B1B2E6A5}"/>
              </a:ext>
            </a:extLst>
          </p:cNvPr>
          <p:cNvSpPr/>
          <p:nvPr/>
        </p:nvSpPr>
        <p:spPr>
          <a:xfrm rot="10800000">
            <a:off x="8069542" y="2066301"/>
            <a:ext cx="312207" cy="12877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Isosceles Triangle 28">
            <a:extLst>
              <a:ext uri="{FF2B5EF4-FFF2-40B4-BE49-F238E27FC236}">
                <a16:creationId xmlns:a16="http://schemas.microsoft.com/office/drawing/2014/main" id="{80BF6594-24D2-0D6E-6103-7AFB5DC63E4B}"/>
              </a:ext>
            </a:extLst>
          </p:cNvPr>
          <p:cNvSpPr/>
          <p:nvPr/>
        </p:nvSpPr>
        <p:spPr>
          <a:xfrm rot="10800000">
            <a:off x="6271484" y="4930666"/>
            <a:ext cx="312207" cy="12877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32">
            <a:extLst>
              <a:ext uri="{FF2B5EF4-FFF2-40B4-BE49-F238E27FC236}">
                <a16:creationId xmlns:a16="http://schemas.microsoft.com/office/drawing/2014/main" id="{B950436A-551C-FE86-8072-62D08EF66649}"/>
              </a:ext>
            </a:extLst>
          </p:cNvPr>
          <p:cNvSpPr/>
          <p:nvPr/>
        </p:nvSpPr>
        <p:spPr>
          <a:xfrm rot="10800000">
            <a:off x="9208016" y="4529624"/>
            <a:ext cx="312207" cy="12877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6" name="Table 4">
            <a:extLst>
              <a:ext uri="{FF2B5EF4-FFF2-40B4-BE49-F238E27FC236}">
                <a16:creationId xmlns:a16="http://schemas.microsoft.com/office/drawing/2014/main" id="{E39D7AB3-F11A-6494-9D40-F0ABE4D83298}"/>
              </a:ext>
            </a:extLst>
          </p:cNvPr>
          <p:cNvGraphicFramePr>
            <a:graphicFrameLocks noGrp="1" noChangeAspect="1"/>
          </p:cNvGraphicFramePr>
          <p:nvPr>
            <p:extLst>
              <p:ext uri="{D42A27DB-BD31-4B8C-83A1-F6EECF244321}">
                <p14:modId xmlns:p14="http://schemas.microsoft.com/office/powerpoint/2010/main" val="1710292793"/>
              </p:ext>
            </p:extLst>
          </p:nvPr>
        </p:nvGraphicFramePr>
        <p:xfrm>
          <a:off x="7371602" y="1533725"/>
          <a:ext cx="1668042" cy="550823"/>
        </p:xfrm>
        <a:graphic>
          <a:graphicData uri="http://schemas.openxmlformats.org/drawingml/2006/table">
            <a:tbl>
              <a:tblPr firstRow="1" bandRow="1">
                <a:tableStyleId>{5C22544A-7EE6-4342-B048-85BDC9FD1C3A}</a:tableStyleId>
              </a:tblPr>
              <a:tblGrid>
                <a:gridCol w="1668042">
                  <a:extLst>
                    <a:ext uri="{9D8B030D-6E8A-4147-A177-3AD203B41FA5}">
                      <a16:colId xmlns:a16="http://schemas.microsoft.com/office/drawing/2014/main" val="2763767083"/>
                    </a:ext>
                  </a:extLst>
                </a:gridCol>
              </a:tblGrid>
              <a:tr h="550823">
                <a:tc>
                  <a:txBody>
                    <a:bodyPr/>
                    <a:lstStyle/>
                    <a:p>
                      <a:pPr algn="ctr"/>
                      <a:r>
                        <a:rPr lang="en-US" sz="2000" dirty="0">
                          <a:latin typeface="Overpass ExtraBold" panose="00000900000000000000" pitchFamily="50" charset="0"/>
                        </a:rPr>
                        <a:t>4.1 million</a:t>
                      </a:r>
                      <a:endParaRPr lang="en-GB" sz="2000" dirty="0">
                        <a:latin typeface="Overpass ExtraBold" panose="00000900000000000000" pitchFamily="50" charset="0"/>
                      </a:endParaRP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610432150"/>
                  </a:ext>
                </a:extLst>
              </a:tr>
            </a:tbl>
          </a:graphicData>
        </a:graphic>
      </p:graphicFrame>
      <p:graphicFrame>
        <p:nvGraphicFramePr>
          <p:cNvPr id="27" name="Table 4">
            <a:extLst>
              <a:ext uri="{FF2B5EF4-FFF2-40B4-BE49-F238E27FC236}">
                <a16:creationId xmlns:a16="http://schemas.microsoft.com/office/drawing/2014/main" id="{9C278ABC-D0B0-7A78-55E2-0D5A07B2C528}"/>
              </a:ext>
            </a:extLst>
          </p:cNvPr>
          <p:cNvGraphicFramePr>
            <a:graphicFrameLocks noGrp="1" noChangeAspect="1"/>
          </p:cNvGraphicFramePr>
          <p:nvPr>
            <p:extLst>
              <p:ext uri="{D42A27DB-BD31-4B8C-83A1-F6EECF244321}">
                <p14:modId xmlns:p14="http://schemas.microsoft.com/office/powerpoint/2010/main" val="2293561228"/>
              </p:ext>
            </p:extLst>
          </p:nvPr>
        </p:nvGraphicFramePr>
        <p:xfrm>
          <a:off x="8530098" y="3975190"/>
          <a:ext cx="1668042" cy="550823"/>
        </p:xfrm>
        <a:graphic>
          <a:graphicData uri="http://schemas.openxmlformats.org/drawingml/2006/table">
            <a:tbl>
              <a:tblPr firstRow="1" bandRow="1">
                <a:tableStyleId>{5C22544A-7EE6-4342-B048-85BDC9FD1C3A}</a:tableStyleId>
              </a:tblPr>
              <a:tblGrid>
                <a:gridCol w="1668042">
                  <a:extLst>
                    <a:ext uri="{9D8B030D-6E8A-4147-A177-3AD203B41FA5}">
                      <a16:colId xmlns:a16="http://schemas.microsoft.com/office/drawing/2014/main" val="2763767083"/>
                    </a:ext>
                  </a:extLst>
                </a:gridCol>
              </a:tblGrid>
              <a:tr h="550823">
                <a:tc>
                  <a:txBody>
                    <a:bodyPr/>
                    <a:lstStyle/>
                    <a:p>
                      <a:pPr algn="ctr"/>
                      <a:r>
                        <a:rPr lang="en-US" sz="2000" dirty="0">
                          <a:latin typeface="Overpass ExtraBold" panose="00000900000000000000" pitchFamily="50" charset="0"/>
                        </a:rPr>
                        <a:t>15.1 million</a:t>
                      </a:r>
                      <a:endParaRPr lang="en-GB" sz="2000" dirty="0">
                        <a:latin typeface="Overpass ExtraBold" panose="00000900000000000000" pitchFamily="50" charset="0"/>
                      </a:endParaRP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610432150"/>
                  </a:ext>
                </a:extLst>
              </a:tr>
            </a:tbl>
          </a:graphicData>
        </a:graphic>
      </p:graphicFrame>
      <p:graphicFrame>
        <p:nvGraphicFramePr>
          <p:cNvPr id="28" name="Table 4">
            <a:extLst>
              <a:ext uri="{FF2B5EF4-FFF2-40B4-BE49-F238E27FC236}">
                <a16:creationId xmlns:a16="http://schemas.microsoft.com/office/drawing/2014/main" id="{70B35112-37EC-5650-7F23-C1B0E56AC776}"/>
              </a:ext>
            </a:extLst>
          </p:cNvPr>
          <p:cNvGraphicFramePr>
            <a:graphicFrameLocks noGrp="1" noChangeAspect="1"/>
          </p:cNvGraphicFramePr>
          <p:nvPr>
            <p:extLst>
              <p:ext uri="{D42A27DB-BD31-4B8C-83A1-F6EECF244321}">
                <p14:modId xmlns:p14="http://schemas.microsoft.com/office/powerpoint/2010/main" val="3302685316"/>
              </p:ext>
            </p:extLst>
          </p:nvPr>
        </p:nvGraphicFramePr>
        <p:xfrm>
          <a:off x="5483571" y="4382990"/>
          <a:ext cx="1888031" cy="550823"/>
        </p:xfrm>
        <a:graphic>
          <a:graphicData uri="http://schemas.openxmlformats.org/drawingml/2006/table">
            <a:tbl>
              <a:tblPr firstRow="1" bandRow="1">
                <a:tableStyleId>{5C22544A-7EE6-4342-B048-85BDC9FD1C3A}</a:tableStyleId>
              </a:tblPr>
              <a:tblGrid>
                <a:gridCol w="1888031">
                  <a:extLst>
                    <a:ext uri="{9D8B030D-6E8A-4147-A177-3AD203B41FA5}">
                      <a16:colId xmlns:a16="http://schemas.microsoft.com/office/drawing/2014/main" val="2763767083"/>
                    </a:ext>
                  </a:extLst>
                </a:gridCol>
              </a:tblGrid>
              <a:tr h="550823">
                <a:tc>
                  <a:txBody>
                    <a:bodyPr/>
                    <a:lstStyle/>
                    <a:p>
                      <a:pPr algn="ctr"/>
                      <a:r>
                        <a:rPr lang="en-US" sz="2000" dirty="0">
                          <a:latin typeface="Overpass ExtraBold" panose="00000900000000000000" pitchFamily="50" charset="0"/>
                        </a:rPr>
                        <a:t>3.8 million</a:t>
                      </a:r>
                      <a:endParaRPr lang="en-GB" sz="2000" dirty="0">
                        <a:latin typeface="Overpass ExtraBold" panose="00000900000000000000" pitchFamily="50" charset="0"/>
                      </a:endParaRP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610432150"/>
                  </a:ext>
                </a:extLst>
              </a:tr>
            </a:tbl>
          </a:graphicData>
        </a:graphic>
      </p:graphicFrame>
      <p:graphicFrame>
        <p:nvGraphicFramePr>
          <p:cNvPr id="29" name="Table 4">
            <a:extLst>
              <a:ext uri="{FF2B5EF4-FFF2-40B4-BE49-F238E27FC236}">
                <a16:creationId xmlns:a16="http://schemas.microsoft.com/office/drawing/2014/main" id="{A7F8991C-D9A2-89BD-DB32-C4A387EAE5EF}"/>
              </a:ext>
            </a:extLst>
          </p:cNvPr>
          <p:cNvGraphicFramePr>
            <a:graphicFrameLocks noGrp="1" noChangeAspect="1"/>
          </p:cNvGraphicFramePr>
          <p:nvPr>
            <p:extLst>
              <p:ext uri="{D42A27DB-BD31-4B8C-83A1-F6EECF244321}">
                <p14:modId xmlns:p14="http://schemas.microsoft.com/office/powerpoint/2010/main" val="2452757946"/>
              </p:ext>
            </p:extLst>
          </p:nvPr>
        </p:nvGraphicFramePr>
        <p:xfrm>
          <a:off x="6016316" y="3070401"/>
          <a:ext cx="1668042" cy="550823"/>
        </p:xfrm>
        <a:graphic>
          <a:graphicData uri="http://schemas.openxmlformats.org/drawingml/2006/table">
            <a:tbl>
              <a:tblPr firstRow="1" bandRow="1">
                <a:tableStyleId>{5C22544A-7EE6-4342-B048-85BDC9FD1C3A}</a:tableStyleId>
              </a:tblPr>
              <a:tblGrid>
                <a:gridCol w="1668042">
                  <a:extLst>
                    <a:ext uri="{9D8B030D-6E8A-4147-A177-3AD203B41FA5}">
                      <a16:colId xmlns:a16="http://schemas.microsoft.com/office/drawing/2014/main" val="2763767083"/>
                    </a:ext>
                  </a:extLst>
                </a:gridCol>
              </a:tblGrid>
              <a:tr h="550823">
                <a:tc>
                  <a:txBody>
                    <a:bodyPr/>
                    <a:lstStyle/>
                    <a:p>
                      <a:pPr algn="ctr"/>
                      <a:r>
                        <a:rPr lang="en-US" sz="2000" dirty="0">
                          <a:latin typeface="Overpass ExtraBold" panose="00000900000000000000" pitchFamily="50" charset="0"/>
                        </a:rPr>
                        <a:t>0.9 million</a:t>
                      </a:r>
                      <a:endParaRPr lang="en-GB" sz="2000" dirty="0">
                        <a:latin typeface="Overpass ExtraBold" panose="00000900000000000000" pitchFamily="50" charset="0"/>
                      </a:endParaRPr>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610432150"/>
                  </a:ext>
                </a:extLst>
              </a:tr>
            </a:tbl>
          </a:graphicData>
        </a:graphic>
      </p:graphicFrame>
    </p:spTree>
    <p:extLst>
      <p:ext uri="{BB962C8B-B14F-4D97-AF65-F5344CB8AC3E}">
        <p14:creationId xmlns:p14="http://schemas.microsoft.com/office/powerpoint/2010/main" val="3684499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151948-D259-FBE7-8EED-63372A525400}"/>
              </a:ext>
            </a:extLst>
          </p:cNvPr>
          <p:cNvSpPr/>
          <p:nvPr/>
        </p:nvSpPr>
        <p:spPr>
          <a:xfrm>
            <a:off x="7147690" y="0"/>
            <a:ext cx="5044310" cy="6893544"/>
          </a:xfrm>
          <a:prstGeom prst="rect">
            <a:avLst/>
          </a:prstGeom>
          <a:solidFill>
            <a:srgbClr val="230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227C0-AD57-4F9B-BAE3-EEFB0D0EE427}" type="slidenum">
              <a:rPr kumimoji="0" lang="en-GB" sz="1200" b="0" i="0" u="none" strike="noStrike" kern="1200" cap="none" spc="0" normalizeH="0" baseline="0" noProof="0" smtClean="0">
                <a:ln>
                  <a:noFill/>
                </a:ln>
                <a:solidFill>
                  <a:srgbClr val="1E2DBE">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1E2DBE">
                  <a:lumMod val="50000"/>
                </a:srgbClr>
              </a:solidFill>
              <a:effectLst/>
              <a:uLnTx/>
              <a:uFillTx/>
              <a:latin typeface="Arial" panose="020B0604020202020204"/>
              <a:ea typeface="+mn-ea"/>
              <a:cs typeface="+mn-cs"/>
            </a:endParaRPr>
          </a:p>
        </p:txBody>
      </p:sp>
      <p:sp>
        <p:nvSpPr>
          <p:cNvPr id="10" name="Title 1">
            <a:extLst>
              <a:ext uri="{FF2B5EF4-FFF2-40B4-BE49-F238E27FC236}">
                <a16:creationId xmlns:a16="http://schemas.microsoft.com/office/drawing/2014/main" id="{7E473FD8-76F6-1F12-197F-3FDE1DABA6EF}"/>
              </a:ext>
            </a:extLst>
          </p:cNvPr>
          <p:cNvSpPr txBox="1">
            <a:spLocks/>
          </p:cNvSpPr>
          <p:nvPr/>
        </p:nvSpPr>
        <p:spPr>
          <a:xfrm>
            <a:off x="490538" y="1627174"/>
            <a:ext cx="11210924" cy="720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chemeClr val="accent1">
                    <a:lumMod val="50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500" b="1" i="0" u="none" strike="noStrike" kern="1200" cap="none" spc="0" normalizeH="0" baseline="0" noProof="0" dirty="0">
                <a:ln>
                  <a:noFill/>
                </a:ln>
                <a:solidFill>
                  <a:srgbClr val="1E2DBE">
                    <a:lumMod val="50000"/>
                  </a:srgbClr>
                </a:solidFill>
                <a:effectLst/>
                <a:uLnTx/>
                <a:uFillTx/>
                <a:latin typeface="Arial" panose="020B0604020202020204"/>
                <a:ea typeface="+mj-ea"/>
                <a:cs typeface="+mj-cs"/>
              </a:rPr>
              <a:t>The Challenge: Global Facts &amp; Figures</a:t>
            </a:r>
          </a:p>
        </p:txBody>
      </p:sp>
      <p:sp>
        <p:nvSpPr>
          <p:cNvPr id="11" name="Content Placeholder 2">
            <a:extLst>
              <a:ext uri="{FF2B5EF4-FFF2-40B4-BE49-F238E27FC236}">
                <a16:creationId xmlns:a16="http://schemas.microsoft.com/office/drawing/2014/main" id="{A4123E5C-545B-29D2-64E5-14A7CB66F4D7}"/>
              </a:ext>
            </a:extLst>
          </p:cNvPr>
          <p:cNvSpPr>
            <a:spLocks noGrp="1"/>
          </p:cNvSpPr>
          <p:nvPr>
            <p:ph sz="half" idx="1"/>
          </p:nvPr>
        </p:nvSpPr>
        <p:spPr>
          <a:xfrm>
            <a:off x="490538" y="2099369"/>
            <a:ext cx="4553774" cy="396205"/>
          </a:xfrm>
        </p:spPr>
        <p:txBody>
          <a:bodyPr/>
          <a:lstStyle/>
          <a:p>
            <a:pPr marL="0" lvl="2" indent="0">
              <a:spcAft>
                <a:spcPts val="3000"/>
              </a:spcAft>
              <a:buClr>
                <a:schemeClr val="accent5"/>
              </a:buClr>
              <a:buSzPct val="100000"/>
              <a:buNone/>
            </a:pPr>
            <a:r>
              <a:rPr lang="en-US" dirty="0">
                <a:solidFill>
                  <a:schemeClr val="accent1">
                    <a:lumMod val="50000"/>
                  </a:schemeClr>
                </a:solidFill>
              </a:rPr>
              <a:t>What are the current trends?</a:t>
            </a:r>
          </a:p>
        </p:txBody>
      </p:sp>
      <p:sp>
        <p:nvSpPr>
          <p:cNvPr id="14" name="TextBox 13">
            <a:extLst>
              <a:ext uri="{FF2B5EF4-FFF2-40B4-BE49-F238E27FC236}">
                <a16:creationId xmlns:a16="http://schemas.microsoft.com/office/drawing/2014/main" id="{F718613B-18F5-C85D-F523-4DF3D7F5FB20}"/>
              </a:ext>
            </a:extLst>
          </p:cNvPr>
          <p:cNvSpPr txBox="1"/>
          <p:nvPr/>
        </p:nvSpPr>
        <p:spPr>
          <a:xfrm>
            <a:off x="7720534" y="1762156"/>
            <a:ext cx="3980929" cy="439479"/>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56" b="0" i="0" u="none" strike="noStrike" kern="1200" cap="none" spc="0" normalizeH="0" baseline="0" noProof="0" dirty="0">
                <a:ln>
                  <a:noFill/>
                </a:ln>
                <a:solidFill>
                  <a:srgbClr val="FA3C4B"/>
                </a:solidFill>
                <a:effectLst/>
                <a:uLnTx/>
                <a:uFillTx/>
                <a:latin typeface="Arial" panose="020B0604020202020204"/>
                <a:ea typeface="Open Sans" panose="020B0606030504020204" pitchFamily="34" charset="0"/>
                <a:cs typeface="Open Sans" panose="020B0606030504020204" pitchFamily="34" charset="0"/>
              </a:rPr>
              <a:t>Forced labour has increased </a:t>
            </a:r>
          </a:p>
        </p:txBody>
      </p:sp>
      <p:sp>
        <p:nvSpPr>
          <p:cNvPr id="15" name="TextBox 14">
            <a:extLst>
              <a:ext uri="{FF2B5EF4-FFF2-40B4-BE49-F238E27FC236}">
                <a16:creationId xmlns:a16="http://schemas.microsoft.com/office/drawing/2014/main" id="{40DF492F-20D3-6AF5-DE26-26F0CE2B4FE1}"/>
              </a:ext>
            </a:extLst>
          </p:cNvPr>
          <p:cNvSpPr txBox="1"/>
          <p:nvPr/>
        </p:nvSpPr>
        <p:spPr>
          <a:xfrm>
            <a:off x="7720534" y="2580671"/>
            <a:ext cx="2916461" cy="786626"/>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56" b="0" i="0" u="none" strike="noStrike" kern="1200" cap="none" spc="0" normalizeH="0" baseline="0" noProof="0" dirty="0">
                <a:ln>
                  <a:noFill/>
                </a:ln>
                <a:solidFill>
                  <a:srgbClr val="FA3C4B"/>
                </a:solidFill>
                <a:effectLst/>
                <a:uLnTx/>
                <a:uFillTx/>
                <a:latin typeface="Arial" panose="020B0604020202020204"/>
                <a:ea typeface="Open Sans" panose="020B0606030504020204" pitchFamily="34" charset="0"/>
                <a:cs typeface="Open Sans" panose="020B0606030504020204" pitchFamily="34" charset="0"/>
              </a:rPr>
              <a:t>by </a:t>
            </a:r>
            <a:r>
              <a:rPr lang="en-GB" sz="2256" dirty="0">
                <a:solidFill>
                  <a:srgbClr val="FA3C4B"/>
                </a:solidFill>
                <a:latin typeface="Arial" panose="020B0604020202020204"/>
                <a:ea typeface="Open Sans" panose="020B0606030504020204" pitchFamily="34" charset="0"/>
                <a:cs typeface="Open Sans" panose="020B0606030504020204" pitchFamily="34" charset="0"/>
              </a:rPr>
              <a:t>2.7 million people</a:t>
            </a:r>
            <a:r>
              <a:rPr kumimoji="0" lang="en-GB" sz="2256" b="0" i="0" u="none" strike="noStrike" kern="1200" cap="none" spc="0" normalizeH="0" baseline="0" noProof="0" dirty="0">
                <a:ln>
                  <a:noFill/>
                </a:ln>
                <a:solidFill>
                  <a:srgbClr val="FA3C4B"/>
                </a:solidFill>
                <a:effectLst/>
                <a:uLnTx/>
                <a:uFillTx/>
                <a:latin typeface="Arial" panose="020B0604020202020204"/>
                <a:ea typeface="Open Sans" panose="020B0606030504020204" pitchFamily="34" charset="0"/>
                <a:cs typeface="Open Sans" panose="020B0606030504020204" pitchFamily="34" charset="0"/>
              </a:rPr>
              <a:t> since 2016. </a:t>
            </a:r>
          </a:p>
        </p:txBody>
      </p:sp>
      <p:sp>
        <p:nvSpPr>
          <p:cNvPr id="16" name="Text Placeholder 5">
            <a:extLst>
              <a:ext uri="{FF2B5EF4-FFF2-40B4-BE49-F238E27FC236}">
                <a16:creationId xmlns:a16="http://schemas.microsoft.com/office/drawing/2014/main" id="{61F1EAED-BD3D-BEF3-5677-2FFFAB8EB2C4}"/>
              </a:ext>
            </a:extLst>
          </p:cNvPr>
          <p:cNvSpPr txBox="1">
            <a:spLocks/>
          </p:cNvSpPr>
          <p:nvPr/>
        </p:nvSpPr>
        <p:spPr>
          <a:xfrm>
            <a:off x="490538" y="2819369"/>
            <a:ext cx="5172076" cy="1982107"/>
          </a:xfrm>
          <a:prstGeom prst="rect">
            <a:avLst/>
          </a:prstGeom>
        </p:spPr>
        <p:txBody>
          <a:bodyPr vert="horz" lIns="0" tIns="0" rIns="0" bIns="0" rtlCol="0" anchor="t" anchorCtr="0">
            <a:noAutofit/>
          </a:bodyPr>
          <a:lstStyle>
            <a:lvl1pPr marL="0" indent="0" algn="r" defTabSz="914400" rtl="0" eaLnBrk="1" latinLnBrk="0" hangingPunct="1">
              <a:lnSpc>
                <a:spcPct val="100000"/>
              </a:lnSpc>
              <a:spcBef>
                <a:spcPts val="2400"/>
              </a:spcBef>
              <a:spcAft>
                <a:spcPts val="600"/>
              </a:spcAft>
              <a:buFont typeface="Arial" panose="020B0604020202020204" pitchFamily="34" charset="0"/>
              <a:buNone/>
              <a:defRPr sz="1000" b="1" kern="1200">
                <a:solidFill>
                  <a:schemeClr val="tx1"/>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2400"/>
              </a:spcBef>
              <a:spcAft>
                <a:spcPts val="60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230050"/>
                </a:solidFill>
                <a:effectLst/>
                <a:uLnTx/>
                <a:uFillTx/>
                <a:latin typeface="Arial" panose="020B0604020202020204"/>
                <a:ea typeface="+mn-ea"/>
                <a:cs typeface="+mn-cs"/>
              </a:rPr>
              <a:t>The number of people trapped in forced </a:t>
            </a:r>
            <a:r>
              <a:rPr kumimoji="0" lang="en-US" sz="2300" b="0" i="0" u="none" strike="noStrike" kern="1200" cap="none" spc="0" normalizeH="0" baseline="0" noProof="0" dirty="0" err="1">
                <a:ln>
                  <a:noFill/>
                </a:ln>
                <a:solidFill>
                  <a:srgbClr val="230050"/>
                </a:solidFill>
                <a:effectLst/>
                <a:uLnTx/>
                <a:uFillTx/>
                <a:latin typeface="Arial" panose="020B0604020202020204"/>
                <a:ea typeface="+mn-ea"/>
                <a:cs typeface="+mn-cs"/>
              </a:rPr>
              <a:t>labour</a:t>
            </a:r>
            <a:r>
              <a:rPr kumimoji="0" lang="en-US" sz="2300" b="0" i="0" u="none" strike="noStrike" kern="1200" cap="none" spc="0" normalizeH="0" baseline="0" noProof="0" dirty="0">
                <a:ln>
                  <a:noFill/>
                </a:ln>
                <a:solidFill>
                  <a:srgbClr val="230050"/>
                </a:solidFill>
                <a:effectLst/>
                <a:uLnTx/>
                <a:uFillTx/>
                <a:latin typeface="Arial" panose="020B0604020202020204"/>
                <a:ea typeface="+mn-ea"/>
                <a:cs typeface="+mn-cs"/>
              </a:rPr>
              <a:t> is increasing.</a:t>
            </a:r>
          </a:p>
          <a:p>
            <a:pPr marL="0" marR="0" lvl="0" indent="0" algn="l" defTabSz="914400" rtl="0" eaLnBrk="1" fontAlgn="auto" latinLnBrk="0" hangingPunct="1">
              <a:lnSpc>
                <a:spcPct val="120000"/>
              </a:lnSpc>
              <a:spcBef>
                <a:spcPts val="2400"/>
              </a:spcBef>
              <a:spcAft>
                <a:spcPts val="60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230050"/>
                </a:solidFill>
                <a:effectLst/>
                <a:uLnTx/>
                <a:uFillTx/>
                <a:latin typeface="Arial" panose="020B0604020202020204"/>
                <a:ea typeface="+mn-ea"/>
                <a:cs typeface="+mn-cs"/>
              </a:rPr>
              <a:t>This is entirely due to an increase of victims in the private economy. </a:t>
            </a:r>
          </a:p>
          <a:p>
            <a:pPr marL="0" marR="0" lvl="0" indent="0" algn="l" defTabSz="914400" rtl="0" eaLnBrk="1" fontAlgn="auto" latinLnBrk="0" hangingPunct="1">
              <a:lnSpc>
                <a:spcPct val="120000"/>
              </a:lnSpc>
              <a:spcBef>
                <a:spcPts val="2400"/>
              </a:spcBef>
              <a:spcAft>
                <a:spcPts val="600"/>
              </a:spcAft>
              <a:buClrTx/>
              <a:buSzTx/>
              <a:buFont typeface="Arial" panose="020B0604020202020204" pitchFamily="34" charset="0"/>
              <a:buNone/>
              <a:tabLst/>
              <a:defRPr/>
            </a:pPr>
            <a:r>
              <a:rPr kumimoji="0" lang="en-US" sz="2300" b="0" i="0" u="none" strike="noStrike" kern="1200" cap="none" spc="0" normalizeH="0" baseline="0" noProof="0" dirty="0">
                <a:ln>
                  <a:noFill/>
                </a:ln>
                <a:solidFill>
                  <a:srgbClr val="230050"/>
                </a:solidFill>
                <a:effectLst/>
                <a:uLnTx/>
                <a:uFillTx/>
                <a:latin typeface="Arial" panose="020B0604020202020204"/>
                <a:ea typeface="+mn-ea"/>
                <a:cs typeface="+mn-cs"/>
              </a:rPr>
              <a:t>Companies can play a vital role in eradication. </a:t>
            </a:r>
          </a:p>
          <a:p>
            <a:pPr marL="0" marR="0" lvl="0" indent="0" algn="l" defTabSz="914400" rtl="0" eaLnBrk="1" fontAlgn="auto" latinLnBrk="0" hangingPunct="1">
              <a:lnSpc>
                <a:spcPct val="120000"/>
              </a:lnSpc>
              <a:spcBef>
                <a:spcPts val="2400"/>
              </a:spcBef>
              <a:spcAft>
                <a:spcPts val="600"/>
              </a:spcAft>
              <a:buClrTx/>
              <a:buSzTx/>
              <a:buFont typeface="Arial" panose="020B0604020202020204" pitchFamily="34" charset="0"/>
              <a:buNone/>
              <a:tabLst/>
              <a:defRPr/>
            </a:pPr>
            <a:endParaRPr kumimoji="0" lang="en-US" sz="2300" b="0" i="0" u="none" strike="noStrike" kern="1200" cap="none" spc="0" normalizeH="0" baseline="0" noProof="0" dirty="0">
              <a:ln>
                <a:noFill/>
              </a:ln>
              <a:solidFill>
                <a:srgbClr val="23005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08729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238F7-5FFC-4F7A-9069-AF4B86567A66}"/>
              </a:ext>
            </a:extLst>
          </p:cNvPr>
          <p:cNvSpPr>
            <a:spLocks noGrp="1"/>
          </p:cNvSpPr>
          <p:nvPr>
            <p:ph type="title"/>
          </p:nvPr>
        </p:nvSpPr>
        <p:spPr/>
        <p:txBody>
          <a:bodyPr/>
          <a:lstStyle/>
          <a:p>
            <a:r>
              <a:rPr lang="en-GB" dirty="0"/>
              <a:t>Current challenges for the private sector</a:t>
            </a:r>
          </a:p>
        </p:txBody>
      </p:sp>
      <p:sp>
        <p:nvSpPr>
          <p:cNvPr id="3" name="Content Placeholder 2">
            <a:extLst>
              <a:ext uri="{FF2B5EF4-FFF2-40B4-BE49-F238E27FC236}">
                <a16:creationId xmlns:a16="http://schemas.microsoft.com/office/drawing/2014/main" id="{6FBCAF28-0DB1-4CD5-B367-278AAC8A6168}"/>
              </a:ext>
            </a:extLst>
          </p:cNvPr>
          <p:cNvSpPr>
            <a:spLocks noGrp="1"/>
          </p:cNvSpPr>
          <p:nvPr>
            <p:ph idx="1"/>
          </p:nvPr>
        </p:nvSpPr>
        <p:spPr>
          <a:xfrm>
            <a:off x="509393" y="2393950"/>
            <a:ext cx="6062857" cy="3482975"/>
          </a:xfrm>
        </p:spPr>
        <p:txBody>
          <a:bodyPr/>
          <a:lstStyle/>
          <a:p>
            <a:pPr marL="285750" indent="-285750">
              <a:buFont typeface="Arial" panose="020B0604020202020204" pitchFamily="34" charset="0"/>
              <a:buChar char="•"/>
            </a:pPr>
            <a:r>
              <a:rPr lang="en-GB" dirty="0"/>
              <a:t>Achieving visibility to lower tiers of supply chain (as well as leverage to influence change)</a:t>
            </a:r>
          </a:p>
          <a:p>
            <a:pPr marL="285750" indent="-285750">
              <a:buFont typeface="Arial" panose="020B0604020202020204" pitchFamily="34" charset="0"/>
              <a:buChar char="•"/>
            </a:pPr>
            <a:r>
              <a:rPr lang="en-GB" dirty="0"/>
              <a:t>Fair recruitment (including repayment of recruitment fees and related costs)</a:t>
            </a:r>
          </a:p>
          <a:p>
            <a:pPr marL="285750" indent="-285750">
              <a:buFont typeface="Arial" panose="020B0604020202020204" pitchFamily="34" charset="0"/>
              <a:buChar char="•"/>
            </a:pPr>
            <a:r>
              <a:rPr lang="en-GB" dirty="0"/>
              <a:t>Internal awareness, capacity building, and buy-in</a:t>
            </a:r>
          </a:p>
          <a:p>
            <a:pPr marL="285750" indent="-285750">
              <a:buFont typeface="Arial" panose="020B0604020202020204" pitchFamily="34" charset="0"/>
              <a:buChar char="•"/>
            </a:pPr>
            <a:r>
              <a:rPr lang="en-GB" dirty="0"/>
              <a:t>Navigating changing government regulations</a:t>
            </a:r>
          </a:p>
          <a:p>
            <a:pPr marL="285750" indent="-285750">
              <a:buFont typeface="Arial" panose="020B0604020202020204" pitchFamily="34" charset="0"/>
              <a:buChar char="•"/>
            </a:pPr>
            <a:r>
              <a:rPr lang="en-GB" dirty="0"/>
              <a:t>State-sponsored forced labour</a:t>
            </a:r>
          </a:p>
        </p:txBody>
      </p:sp>
      <p:sp>
        <p:nvSpPr>
          <p:cNvPr id="4" name="Slide Number Placeholder 3">
            <a:extLst>
              <a:ext uri="{FF2B5EF4-FFF2-40B4-BE49-F238E27FC236}">
                <a16:creationId xmlns:a16="http://schemas.microsoft.com/office/drawing/2014/main" id="{FDD0AE6E-C42A-44E3-9128-F8AD14FC34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227C0-AD57-4F9B-BAE3-EEFB0D0EE427}" type="slidenum">
              <a:rPr kumimoji="0" lang="en-GB" sz="1200" b="0" i="0" u="none" strike="noStrike" kern="1200" cap="none" spc="0" normalizeH="0" baseline="0" noProof="0" smtClean="0">
                <a:ln>
                  <a:noFill/>
                </a:ln>
                <a:solidFill>
                  <a:srgbClr val="1E2DBE">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1E2DBE">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38170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2893-9706-48AE-A9F3-24DDB0B11A2A}"/>
              </a:ext>
            </a:extLst>
          </p:cNvPr>
          <p:cNvSpPr>
            <a:spLocks noGrp="1"/>
          </p:cNvSpPr>
          <p:nvPr>
            <p:ph type="title"/>
          </p:nvPr>
        </p:nvSpPr>
        <p:spPr/>
        <p:txBody>
          <a:bodyPr/>
          <a:lstStyle/>
          <a:p>
            <a:r>
              <a:rPr lang="en-GB" dirty="0"/>
              <a:t>Current solutions:</a:t>
            </a:r>
          </a:p>
        </p:txBody>
      </p:sp>
      <p:sp>
        <p:nvSpPr>
          <p:cNvPr id="3" name="Content Placeholder 2">
            <a:extLst>
              <a:ext uri="{FF2B5EF4-FFF2-40B4-BE49-F238E27FC236}">
                <a16:creationId xmlns:a16="http://schemas.microsoft.com/office/drawing/2014/main" id="{2366636D-F1EA-4350-BB39-1E48A8D006A9}"/>
              </a:ext>
            </a:extLst>
          </p:cNvPr>
          <p:cNvSpPr>
            <a:spLocks noGrp="1"/>
          </p:cNvSpPr>
          <p:nvPr>
            <p:ph idx="1"/>
          </p:nvPr>
        </p:nvSpPr>
        <p:spPr>
          <a:xfrm>
            <a:off x="490538" y="2088429"/>
            <a:ext cx="11210924" cy="3895725"/>
          </a:xfrm>
        </p:spPr>
        <p:txBody>
          <a:bodyPr vert="horz" lIns="0" tIns="0" rIns="0" bIns="0" rtlCol="0" anchor="t">
            <a:noAutofit/>
          </a:bodyPr>
          <a:lstStyle/>
          <a:p>
            <a:pPr marL="285750" indent="-285750">
              <a:spcBef>
                <a:spcPts val="1200"/>
              </a:spcBef>
              <a:buFont typeface="Arial" panose="020B0604020202020204" pitchFamily="34" charset="0"/>
              <a:buChar char="•"/>
            </a:pPr>
            <a:r>
              <a:rPr lang="en-GB" dirty="0"/>
              <a:t>Increased focus on due diligence as well as reporting</a:t>
            </a:r>
          </a:p>
          <a:p>
            <a:pPr marL="285750" indent="-285750">
              <a:spcBef>
                <a:spcPts val="1200"/>
              </a:spcBef>
              <a:buFont typeface="Arial" panose="020B0604020202020204" pitchFamily="34" charset="0"/>
              <a:buChar char="•"/>
            </a:pPr>
            <a:r>
              <a:rPr lang="en-GB" dirty="0"/>
              <a:t>Work on service agreements with recruitment agencies (promoting direct recruitment)</a:t>
            </a:r>
          </a:p>
          <a:p>
            <a:pPr marL="285750" indent="-285750">
              <a:spcBef>
                <a:spcPts val="1200"/>
              </a:spcBef>
              <a:buFont typeface="Arial" panose="020B0604020202020204" pitchFamily="34" charset="0"/>
              <a:buChar char="•"/>
            </a:pPr>
            <a:r>
              <a:rPr lang="en-GB" dirty="0"/>
              <a:t>Repayment of recruitment fees and related costs (remediation efforts)</a:t>
            </a:r>
            <a:endParaRPr lang="en-GB" dirty="0">
              <a:cs typeface="Arial"/>
            </a:endParaRPr>
          </a:p>
          <a:p>
            <a:pPr marL="285750" indent="-285750">
              <a:spcBef>
                <a:spcPts val="1200"/>
              </a:spcBef>
              <a:buFont typeface="Arial" panose="020B0604020202020204" pitchFamily="34" charset="0"/>
              <a:buChar char="•"/>
            </a:pPr>
            <a:r>
              <a:rPr lang="en-GB" dirty="0"/>
              <a:t>Publishing of remediation efforts</a:t>
            </a:r>
          </a:p>
          <a:p>
            <a:pPr marL="285750" indent="-285750">
              <a:spcBef>
                <a:spcPts val="1200"/>
              </a:spcBef>
              <a:buFont typeface="Arial" panose="020B0604020202020204" pitchFamily="34" charset="0"/>
              <a:buChar char="•"/>
            </a:pPr>
            <a:r>
              <a:rPr lang="en-GB" dirty="0"/>
              <a:t>Varying progress in different sectors</a:t>
            </a:r>
          </a:p>
          <a:p>
            <a:pPr marL="285750" indent="-285750">
              <a:spcBef>
                <a:spcPts val="1200"/>
              </a:spcBef>
              <a:buFont typeface="Arial" panose="020B0604020202020204" pitchFamily="34" charset="0"/>
              <a:buChar char="•"/>
            </a:pPr>
            <a:r>
              <a:rPr lang="en-GB" dirty="0"/>
              <a:t>Worker voice technologies</a:t>
            </a:r>
          </a:p>
          <a:p>
            <a:pPr marL="285750" indent="-285750">
              <a:spcBef>
                <a:spcPts val="1200"/>
              </a:spcBef>
              <a:buFont typeface="Arial" panose="020B0604020202020204" pitchFamily="34" charset="0"/>
              <a:buChar char="•"/>
            </a:pPr>
            <a:r>
              <a:rPr lang="en-GB" dirty="0"/>
              <a:t>Working through industry initiatives</a:t>
            </a:r>
          </a:p>
          <a:p>
            <a:pPr marL="285750" indent="-285750">
              <a:spcBef>
                <a:spcPts val="1200"/>
              </a:spcBef>
              <a:buFont typeface="Arial" panose="020B0604020202020204" pitchFamily="34" charset="0"/>
              <a:buChar char="•"/>
            </a:pPr>
            <a:r>
              <a:rPr lang="en-GB" dirty="0"/>
              <a:t>Engaging with stakeholders to understand the issues and the root causes</a:t>
            </a:r>
          </a:p>
          <a:p>
            <a:pPr marL="285750" indent="-285750">
              <a:spcBef>
                <a:spcPts val="1200"/>
              </a:spcBef>
              <a:buFont typeface="Arial" panose="020B0604020202020204" pitchFamily="34" charset="0"/>
              <a:buChar char="•"/>
            </a:pPr>
            <a:endParaRPr lang="en-GB" dirty="0"/>
          </a:p>
        </p:txBody>
      </p:sp>
      <p:sp>
        <p:nvSpPr>
          <p:cNvPr id="4" name="Date Placeholder 3">
            <a:extLst>
              <a:ext uri="{FF2B5EF4-FFF2-40B4-BE49-F238E27FC236}">
                <a16:creationId xmlns:a16="http://schemas.microsoft.com/office/drawing/2014/main" id="{0C8171FD-F6A1-4A5B-8D99-328030B8B984}"/>
              </a:ext>
            </a:extLst>
          </p:cNvPr>
          <p:cNvSpPr>
            <a:spLocks noGrp="1"/>
          </p:cNvSpPr>
          <p:nvPr>
            <p:ph type="dt" sz="half" idx="10"/>
          </p:nvPr>
        </p:nvSpPr>
        <p:spPr>
          <a:xfrm>
            <a:off x="490538" y="6870450"/>
            <a:ext cx="2743200" cy="216000"/>
          </a:xfrm>
          <a:prstGeom prst="rect">
            <a:avLst/>
          </a:prstGeom>
        </p:spPr>
        <p:txBody>
          <a:bodyPr vert="horz" lIns="0" tIns="0" rIns="0" bIns="0" rtlCol="0" anchor="ctr">
            <a:noAutofit/>
          </a:bodyPr>
          <a:lstStyle>
            <a:defPPr>
              <a:defRPr lang="en-US"/>
            </a:defPPr>
            <a:lvl1pPr marL="0" algn="l" defTabSz="914400" rtl="0" eaLnBrk="1" latinLnBrk="0" hangingPunct="1">
              <a:defRPr sz="10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noFill/>
                <a:effectLst/>
                <a:uLnTx/>
                <a:uFillTx/>
                <a:latin typeface="Arial" panose="020B0604020202020204"/>
                <a:ea typeface="+mn-ea"/>
                <a:cs typeface="+mn-cs"/>
              </a:rPr>
              <a:t>Date: Monday / 01 / October / 2019</a:t>
            </a:r>
          </a:p>
        </p:txBody>
      </p:sp>
      <p:sp>
        <p:nvSpPr>
          <p:cNvPr id="6" name="Slide Number Placeholder 5">
            <a:extLst>
              <a:ext uri="{FF2B5EF4-FFF2-40B4-BE49-F238E27FC236}">
                <a16:creationId xmlns:a16="http://schemas.microsoft.com/office/drawing/2014/main" id="{ABC7D27C-93E9-4FEA-B2A6-2957881E98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227C0-AD57-4F9B-BAE3-EEFB0D0EE427}" type="slidenum">
              <a:rPr kumimoji="0" lang="en-GB" sz="1200" b="0" i="0" u="none" strike="noStrike" kern="1200" cap="none" spc="0" normalizeH="0" baseline="0" noProof="0" smtClean="0">
                <a:ln>
                  <a:noFill/>
                </a:ln>
                <a:solidFill>
                  <a:srgbClr val="1E2DBE">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1E2DBE">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45215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50000"/>
                  </a:schemeClr>
                </a:solidFill>
              </a:rPr>
              <a:t>Our Mission</a:t>
            </a:r>
          </a:p>
        </p:txBody>
      </p:sp>
      <p:sp>
        <p:nvSpPr>
          <p:cNvPr id="3" name="Text Placeholder 2"/>
          <p:cNvSpPr>
            <a:spLocks noGrp="1"/>
          </p:cNvSpPr>
          <p:nvPr>
            <p:ph type="body" idx="1"/>
          </p:nvPr>
        </p:nvSpPr>
        <p:spPr>
          <a:xfrm>
            <a:off x="490538" y="2567086"/>
            <a:ext cx="5732841" cy="1656000"/>
          </a:xfrm>
        </p:spPr>
        <p:txBody>
          <a:bodyPr/>
          <a:lstStyle/>
          <a:p>
            <a:pPr>
              <a:lnSpc>
                <a:spcPct val="100000"/>
              </a:lnSpc>
            </a:pPr>
            <a:r>
              <a:rPr lang="en-US" sz="2800" dirty="0"/>
              <a:t>To drive action, scale and sustainability through collaboration </a:t>
            </a:r>
          </a:p>
        </p:txBody>
      </p:sp>
      <p:sp>
        <p:nvSpPr>
          <p:cNvPr id="6" name="Slide Number Placeholder 5"/>
          <p:cNvSpPr>
            <a:spLocks noGrp="1"/>
          </p:cNvSpPr>
          <p:nvPr>
            <p:ph type="sldNum" sz="quarter" idx="12"/>
          </p:nvPr>
        </p:nvSpPr>
        <p:spPr/>
        <p:txBody>
          <a:bodyPr/>
          <a:lstStyle/>
          <a:p>
            <a:fld id="{856227C0-AD57-4F9B-BAE3-EEFB0D0EE427}" type="slidenum">
              <a:rPr lang="en-GB" smtClean="0"/>
              <a:t>6</a:t>
            </a:fld>
            <a:endParaRPr lang="en-GB"/>
          </a:p>
        </p:txBody>
      </p:sp>
      <p:sp>
        <p:nvSpPr>
          <p:cNvPr id="13" name="Text Placeholder 15">
            <a:extLst>
              <a:ext uri="{FF2B5EF4-FFF2-40B4-BE49-F238E27FC236}">
                <a16:creationId xmlns:a16="http://schemas.microsoft.com/office/drawing/2014/main" id="{C7398B28-C616-48F3-87E8-D19817FBA994}"/>
              </a:ext>
            </a:extLst>
          </p:cNvPr>
          <p:cNvSpPr txBox="1">
            <a:spLocks/>
          </p:cNvSpPr>
          <p:nvPr/>
        </p:nvSpPr>
        <p:spPr>
          <a:xfrm>
            <a:off x="1156730" y="4539225"/>
            <a:ext cx="1789328" cy="578587"/>
          </a:xfrm>
          <a:prstGeom prst="rect">
            <a:avLst/>
          </a:prstGeom>
        </p:spPr>
        <p:txBody>
          <a:bodyPr lIns="0" rIns="0"/>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b="0" dirty="0">
                <a:solidFill>
                  <a:schemeClr val="accent5"/>
                </a:solidFill>
              </a:rPr>
              <a:t>Connect</a:t>
            </a:r>
          </a:p>
        </p:txBody>
      </p:sp>
      <p:pic>
        <p:nvPicPr>
          <p:cNvPr id="14" name="Graphic 13">
            <a:extLst>
              <a:ext uri="{FF2B5EF4-FFF2-40B4-BE49-F238E27FC236}">
                <a16:creationId xmlns:a16="http://schemas.microsoft.com/office/drawing/2014/main" id="{8F2B06C5-D4E4-4D1F-99AB-0B9A97AA0B9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9405" y="4555613"/>
            <a:ext cx="580913" cy="548640"/>
          </a:xfrm>
          <a:prstGeom prst="rect">
            <a:avLst/>
          </a:prstGeom>
        </p:spPr>
      </p:pic>
      <p:sp>
        <p:nvSpPr>
          <p:cNvPr id="28" name="Text Placeholder 15">
            <a:extLst>
              <a:ext uri="{FF2B5EF4-FFF2-40B4-BE49-F238E27FC236}">
                <a16:creationId xmlns:a16="http://schemas.microsoft.com/office/drawing/2014/main" id="{DBF5B612-114A-4072-8709-D3F0096E1220}"/>
              </a:ext>
            </a:extLst>
          </p:cNvPr>
          <p:cNvSpPr txBox="1">
            <a:spLocks/>
          </p:cNvSpPr>
          <p:nvPr/>
        </p:nvSpPr>
        <p:spPr>
          <a:xfrm>
            <a:off x="3812844" y="4555613"/>
            <a:ext cx="1875741" cy="578587"/>
          </a:xfrm>
          <a:prstGeom prst="rect">
            <a:avLst/>
          </a:prstGeom>
        </p:spPr>
        <p:txBody>
          <a:bodyPr lIns="0" rIns="0"/>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b="0" dirty="0">
                <a:solidFill>
                  <a:schemeClr val="accent5"/>
                </a:solidFill>
              </a:rPr>
              <a:t>Convene</a:t>
            </a:r>
          </a:p>
        </p:txBody>
      </p:sp>
      <p:pic>
        <p:nvPicPr>
          <p:cNvPr id="29" name="Graphic 28">
            <a:extLst>
              <a:ext uri="{FF2B5EF4-FFF2-40B4-BE49-F238E27FC236}">
                <a16:creationId xmlns:a16="http://schemas.microsoft.com/office/drawing/2014/main" id="{12703253-E5AE-4A50-A2FC-93E4E08ACE7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145519" y="4539343"/>
            <a:ext cx="580912" cy="548640"/>
          </a:xfrm>
          <a:prstGeom prst="rect">
            <a:avLst/>
          </a:prstGeom>
        </p:spPr>
      </p:pic>
      <p:sp>
        <p:nvSpPr>
          <p:cNvPr id="30" name="Text Placeholder 15">
            <a:extLst>
              <a:ext uri="{FF2B5EF4-FFF2-40B4-BE49-F238E27FC236}">
                <a16:creationId xmlns:a16="http://schemas.microsoft.com/office/drawing/2014/main" id="{3A85E2F2-D693-4473-B796-2CDBA5EF7FB5}"/>
              </a:ext>
            </a:extLst>
          </p:cNvPr>
          <p:cNvSpPr txBox="1">
            <a:spLocks/>
          </p:cNvSpPr>
          <p:nvPr/>
        </p:nvSpPr>
        <p:spPr>
          <a:xfrm>
            <a:off x="6468958" y="4529694"/>
            <a:ext cx="1789328" cy="578587"/>
          </a:xfrm>
          <a:prstGeom prst="rect">
            <a:avLst/>
          </a:prstGeom>
        </p:spPr>
        <p:txBody>
          <a:bodyPr lIns="0" rIns="0"/>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b="0" dirty="0">
                <a:solidFill>
                  <a:schemeClr val="accent5"/>
                </a:solidFill>
              </a:rPr>
              <a:t>Innovate</a:t>
            </a:r>
          </a:p>
        </p:txBody>
      </p:sp>
      <p:pic>
        <p:nvPicPr>
          <p:cNvPr id="31" name="Graphic 30">
            <a:extLst>
              <a:ext uri="{FF2B5EF4-FFF2-40B4-BE49-F238E27FC236}">
                <a16:creationId xmlns:a16="http://schemas.microsoft.com/office/drawing/2014/main" id="{632C3E0D-9BB1-4892-810F-014678DAF3E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801633" y="4546082"/>
            <a:ext cx="580912" cy="548640"/>
          </a:xfrm>
          <a:prstGeom prst="rect">
            <a:avLst/>
          </a:prstGeom>
        </p:spPr>
      </p:pic>
      <p:sp>
        <p:nvSpPr>
          <p:cNvPr id="32" name="Text Placeholder 15">
            <a:extLst>
              <a:ext uri="{FF2B5EF4-FFF2-40B4-BE49-F238E27FC236}">
                <a16:creationId xmlns:a16="http://schemas.microsoft.com/office/drawing/2014/main" id="{A1A468A8-0A34-4EFF-BBBA-5B5A5B33A943}"/>
              </a:ext>
            </a:extLst>
          </p:cNvPr>
          <p:cNvSpPr txBox="1">
            <a:spLocks/>
          </p:cNvSpPr>
          <p:nvPr/>
        </p:nvSpPr>
        <p:spPr>
          <a:xfrm>
            <a:off x="9153070" y="4539225"/>
            <a:ext cx="2370240" cy="578587"/>
          </a:xfrm>
          <a:prstGeom prst="rect">
            <a:avLst/>
          </a:prstGeom>
        </p:spPr>
        <p:txBody>
          <a:bodyPr lIns="0" rIns="0"/>
          <a:lstStyle>
            <a:lvl1pPr marL="0" indent="0" algn="l" defTabSz="914400" rtl="0" eaLnBrk="1" latinLnBrk="0" hangingPunct="1">
              <a:lnSpc>
                <a:spcPct val="100000"/>
              </a:lnSpc>
              <a:spcBef>
                <a:spcPts val="2400"/>
              </a:spcBef>
              <a:spcAft>
                <a:spcPts val="600"/>
              </a:spcAft>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600"/>
              </a:spcBef>
              <a:buClr>
                <a:schemeClr val="accent2"/>
              </a:buClr>
              <a:buSzPct val="70000"/>
              <a:buFont typeface="Wingdings 3" panose="05040102010807070707" pitchFamily="18" charset="2"/>
              <a:buChar char=""/>
              <a:defRPr sz="1800" kern="1200">
                <a:solidFill>
                  <a:schemeClr val="tx1"/>
                </a:solidFill>
                <a:latin typeface="+mn-lt"/>
                <a:ea typeface="+mn-ea"/>
                <a:cs typeface="+mn-cs"/>
              </a:defRPr>
            </a:lvl3pPr>
            <a:lvl4pPr marL="0" indent="0" algn="l" defTabSz="914400" rtl="0" eaLnBrk="1" latinLnBrk="0" hangingPunct="1">
              <a:lnSpc>
                <a:spcPct val="100000"/>
              </a:lnSpc>
              <a:spcBef>
                <a:spcPts val="2400"/>
              </a:spcBef>
              <a:spcAft>
                <a:spcPts val="450"/>
              </a:spcAft>
              <a:buClr>
                <a:schemeClr val="accent2"/>
              </a:buClr>
              <a:buSzPct val="80000"/>
              <a:buFont typeface="Arial" panose="020B0604020202020204" pitchFamily="34" charset="0"/>
              <a:buNone/>
              <a:defRPr sz="1400" b="1" kern="1200">
                <a:solidFill>
                  <a:schemeClr val="accent2"/>
                </a:solidFill>
                <a:latin typeface="+mn-lt"/>
                <a:ea typeface="+mn-ea"/>
                <a:cs typeface="+mn-cs"/>
              </a:defRPr>
            </a:lvl4pPr>
            <a:lvl5pPr marL="0" indent="0" algn="l" defTabSz="914400" rtl="0" eaLnBrk="1" latinLnBrk="0" hangingPunct="1">
              <a:lnSpc>
                <a:spcPct val="100000"/>
              </a:lnSpc>
              <a:spcBef>
                <a:spcPts val="450"/>
              </a:spcBef>
              <a:spcAft>
                <a:spcPts val="450"/>
              </a:spcAft>
              <a:buClr>
                <a:schemeClr val="accent2"/>
              </a:buClr>
              <a:buSzPct val="80000"/>
              <a:buFont typeface="Arial" panose="020B0604020202020204" pitchFamily="34" charset="0"/>
              <a:buNone/>
              <a:defRPr sz="1400" kern="1200">
                <a:solidFill>
                  <a:schemeClr val="tx1"/>
                </a:solidFill>
                <a:latin typeface="+mn-lt"/>
                <a:ea typeface="+mn-ea"/>
                <a:cs typeface="+mn-cs"/>
              </a:defRPr>
            </a:lvl5pPr>
            <a:lvl6pPr marL="252000" indent="-252000" algn="l" defTabSz="914400" rtl="0" eaLnBrk="1" latinLnBrk="0" hangingPunct="1">
              <a:lnSpc>
                <a:spcPct val="100000"/>
              </a:lnSpc>
              <a:spcBef>
                <a:spcPts val="450"/>
              </a:spcBef>
              <a:buClr>
                <a:schemeClr val="accent2"/>
              </a:buClr>
              <a:buSzPct val="70000"/>
              <a:buFont typeface="Wingdings 3" panose="05040102010807070707" pitchFamily="18" charset="2"/>
              <a:buChar char="u"/>
              <a:defRPr sz="1400" kern="1200">
                <a:solidFill>
                  <a:schemeClr val="tx1"/>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000" kern="1200" baseline="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b="0" dirty="0">
                <a:solidFill>
                  <a:schemeClr val="accent5"/>
                </a:solidFill>
              </a:rPr>
              <a:t>Support</a:t>
            </a:r>
          </a:p>
        </p:txBody>
      </p:sp>
      <p:pic>
        <p:nvPicPr>
          <p:cNvPr id="33" name="Graphic 32">
            <a:extLst>
              <a:ext uri="{FF2B5EF4-FFF2-40B4-BE49-F238E27FC236}">
                <a16:creationId xmlns:a16="http://schemas.microsoft.com/office/drawing/2014/main" id="{C5E13743-468B-4832-BBA2-1FA65A4248A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485745" y="4555613"/>
            <a:ext cx="580912" cy="548640"/>
          </a:xfrm>
          <a:prstGeom prst="rect">
            <a:avLst/>
          </a:prstGeom>
        </p:spPr>
      </p:pic>
      <p:cxnSp>
        <p:nvCxnSpPr>
          <p:cNvPr id="37" name="Straight Connector 36">
            <a:extLst>
              <a:ext uri="{FF2B5EF4-FFF2-40B4-BE49-F238E27FC236}">
                <a16:creationId xmlns:a16="http://schemas.microsoft.com/office/drawing/2014/main" id="{4085F927-C7B9-41F9-BBE5-BDC5A11EA85D}"/>
              </a:ext>
            </a:extLst>
          </p:cNvPr>
          <p:cNvCxnSpPr>
            <a:cxnSpLocks/>
          </p:cNvCxnSpPr>
          <p:nvPr/>
        </p:nvCxnSpPr>
        <p:spPr>
          <a:xfrm>
            <a:off x="562205" y="4322667"/>
            <a:ext cx="238385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85936FD-BE28-445B-98BB-58F154D62AF9}"/>
              </a:ext>
            </a:extLst>
          </p:cNvPr>
          <p:cNvCxnSpPr>
            <a:cxnSpLocks/>
          </p:cNvCxnSpPr>
          <p:nvPr/>
        </p:nvCxnSpPr>
        <p:spPr>
          <a:xfrm>
            <a:off x="3233738" y="4334591"/>
            <a:ext cx="238385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2004906-102E-40E1-B241-1BC11C71F9F7}"/>
              </a:ext>
            </a:extLst>
          </p:cNvPr>
          <p:cNvCxnSpPr>
            <a:cxnSpLocks/>
          </p:cNvCxnSpPr>
          <p:nvPr/>
        </p:nvCxnSpPr>
        <p:spPr>
          <a:xfrm>
            <a:off x="5814212" y="4335629"/>
            <a:ext cx="238385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955E7A3-5B3C-44F8-A866-D4BE2C36B74F}"/>
              </a:ext>
            </a:extLst>
          </p:cNvPr>
          <p:cNvCxnSpPr>
            <a:cxnSpLocks/>
          </p:cNvCxnSpPr>
          <p:nvPr/>
        </p:nvCxnSpPr>
        <p:spPr>
          <a:xfrm>
            <a:off x="8485745" y="4347553"/>
            <a:ext cx="2383853"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4051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538" y="1423195"/>
            <a:ext cx="4745491" cy="720000"/>
          </a:xfrm>
        </p:spPr>
        <p:txBody>
          <a:bodyPr/>
          <a:lstStyle/>
          <a:p>
            <a:r>
              <a:rPr lang="en-GB" dirty="0">
                <a:solidFill>
                  <a:schemeClr val="accent1">
                    <a:lumMod val="50000"/>
                  </a:schemeClr>
                </a:solidFill>
              </a:rPr>
              <a:t>Our members and partners</a:t>
            </a:r>
          </a:p>
        </p:txBody>
      </p:sp>
      <p:sp>
        <p:nvSpPr>
          <p:cNvPr id="6" name="Slide Number Placeholder 5"/>
          <p:cNvSpPr>
            <a:spLocks noGrp="1"/>
          </p:cNvSpPr>
          <p:nvPr>
            <p:ph type="sldNum" sz="quarter" idx="12"/>
          </p:nvPr>
        </p:nvSpPr>
        <p:spPr/>
        <p:txBody>
          <a:bodyPr/>
          <a:lstStyle/>
          <a:p>
            <a:fld id="{856227C0-AD57-4F9B-BAE3-EEFB0D0EE427}" type="slidenum">
              <a:rPr lang="en-GB" smtClean="0"/>
              <a:t>7</a:t>
            </a:fld>
            <a:endParaRPr lang="en-GB"/>
          </a:p>
        </p:txBody>
      </p:sp>
      <p:sp>
        <p:nvSpPr>
          <p:cNvPr id="16" name="Content Placeholder 2">
            <a:extLst>
              <a:ext uri="{FF2B5EF4-FFF2-40B4-BE49-F238E27FC236}">
                <a16:creationId xmlns:a16="http://schemas.microsoft.com/office/drawing/2014/main" id="{3D412D5E-D6CA-4ABC-8CD4-46EA711D55DB}"/>
              </a:ext>
            </a:extLst>
          </p:cNvPr>
          <p:cNvSpPr>
            <a:spLocks noGrp="1"/>
          </p:cNvSpPr>
          <p:nvPr>
            <p:ph sz="half" idx="1"/>
          </p:nvPr>
        </p:nvSpPr>
        <p:spPr>
          <a:xfrm>
            <a:off x="523194" y="2579007"/>
            <a:ext cx="6879091" cy="3482976"/>
          </a:xfrm>
        </p:spPr>
        <p:txBody>
          <a:bodyPr/>
          <a:lstStyle/>
          <a:p>
            <a:pPr marL="0" lvl="2" indent="0">
              <a:spcAft>
                <a:spcPts val="3000"/>
              </a:spcAft>
              <a:buClr>
                <a:schemeClr val="accent5"/>
              </a:buClr>
              <a:buSzPct val="100000"/>
              <a:buNone/>
            </a:pPr>
            <a:r>
              <a:rPr lang="en-US" sz="2400" dirty="0">
                <a:solidFill>
                  <a:schemeClr val="accent1">
                    <a:lumMod val="50000"/>
                  </a:schemeClr>
                </a:solidFill>
              </a:rPr>
              <a:t>Take concrete steps to eradicate forced labour</a:t>
            </a:r>
          </a:p>
          <a:p>
            <a:pPr marL="0" lvl="2" indent="0">
              <a:spcAft>
                <a:spcPts val="3000"/>
              </a:spcAft>
              <a:buClr>
                <a:schemeClr val="accent5"/>
              </a:buClr>
              <a:buSzPct val="100000"/>
              <a:buNone/>
            </a:pPr>
            <a:r>
              <a:rPr lang="en-US" sz="2400" dirty="0">
                <a:solidFill>
                  <a:schemeClr val="accent1">
                    <a:lumMod val="50000"/>
                  </a:schemeClr>
                </a:solidFill>
              </a:rPr>
              <a:t>Advocate for a comprehensive and coordinated response to forced labour</a:t>
            </a:r>
          </a:p>
          <a:p>
            <a:pPr marL="0" lvl="2" indent="0">
              <a:spcAft>
                <a:spcPts val="3000"/>
              </a:spcAft>
              <a:buClr>
                <a:schemeClr val="accent5"/>
              </a:buClr>
              <a:buSzPct val="100000"/>
              <a:buNone/>
            </a:pPr>
            <a:r>
              <a:rPr lang="en-US" sz="2400" dirty="0">
                <a:solidFill>
                  <a:schemeClr val="accent1">
                    <a:lumMod val="50000"/>
                  </a:schemeClr>
                </a:solidFill>
              </a:rPr>
              <a:t>Uphold the principles of inclusivity and collaboration</a:t>
            </a:r>
          </a:p>
          <a:p>
            <a:pPr marL="0" lvl="2" indent="0">
              <a:spcAft>
                <a:spcPts val="3000"/>
              </a:spcAft>
              <a:buClr>
                <a:schemeClr val="accent5"/>
              </a:buClr>
              <a:buSzPct val="100000"/>
              <a:buNone/>
            </a:pPr>
            <a:endParaRPr lang="en-US" sz="2400" dirty="0">
              <a:solidFill>
                <a:schemeClr val="accent1">
                  <a:lumMod val="50000"/>
                </a:schemeClr>
              </a:solidFill>
            </a:endParaRPr>
          </a:p>
          <a:p>
            <a:pPr marL="0" lvl="2" indent="0">
              <a:spcAft>
                <a:spcPts val="3000"/>
              </a:spcAft>
              <a:buClr>
                <a:schemeClr val="accent5"/>
              </a:buClr>
              <a:buSzPct val="100000"/>
              <a:buNone/>
            </a:pPr>
            <a:endParaRPr lang="en-US" sz="2400" dirty="0">
              <a:solidFill>
                <a:schemeClr val="accent1">
                  <a:lumMod val="50000"/>
                </a:schemeClr>
              </a:solidFill>
            </a:endParaRPr>
          </a:p>
        </p:txBody>
      </p:sp>
      <p:cxnSp>
        <p:nvCxnSpPr>
          <p:cNvPr id="5" name="Straight Connector 4">
            <a:extLst>
              <a:ext uri="{FF2B5EF4-FFF2-40B4-BE49-F238E27FC236}">
                <a16:creationId xmlns:a16="http://schemas.microsoft.com/office/drawing/2014/main" id="{90DC7107-0D41-409D-8DE7-91374CCA2F95}"/>
              </a:ext>
            </a:extLst>
          </p:cNvPr>
          <p:cNvCxnSpPr/>
          <p:nvPr/>
        </p:nvCxnSpPr>
        <p:spPr>
          <a:xfrm>
            <a:off x="490537" y="2296886"/>
            <a:ext cx="634569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D258E00-94D6-4A88-B241-83E7F816194E}"/>
              </a:ext>
            </a:extLst>
          </p:cNvPr>
          <p:cNvCxnSpPr/>
          <p:nvPr/>
        </p:nvCxnSpPr>
        <p:spPr>
          <a:xfrm>
            <a:off x="490537" y="3178628"/>
            <a:ext cx="634569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62B3736-9CCE-4F3E-8821-B26E158AD370}"/>
              </a:ext>
            </a:extLst>
          </p:cNvPr>
          <p:cNvCxnSpPr/>
          <p:nvPr/>
        </p:nvCxnSpPr>
        <p:spPr>
          <a:xfrm>
            <a:off x="490537" y="4397829"/>
            <a:ext cx="634569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E268CFB-A82E-4A42-8673-C9A29DD1B145}"/>
              </a:ext>
            </a:extLst>
          </p:cNvPr>
          <p:cNvCxnSpPr/>
          <p:nvPr/>
        </p:nvCxnSpPr>
        <p:spPr>
          <a:xfrm>
            <a:off x="490537" y="5606142"/>
            <a:ext cx="634569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Placeholder 7" descr="A picture containing sky, outdoor, person, tea&#10;&#10;Description automatically generated">
            <a:extLst>
              <a:ext uri="{FF2B5EF4-FFF2-40B4-BE49-F238E27FC236}">
                <a16:creationId xmlns:a16="http://schemas.microsoft.com/office/drawing/2014/main" id="{474305F9-BB49-4F75-9F88-C3B79206EF8E}"/>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7356" r="37674"/>
          <a:stretch/>
        </p:blipFill>
        <p:spPr>
          <a:xfrm>
            <a:off x="8289130" y="981075"/>
            <a:ext cx="3902869" cy="5876925"/>
          </a:xfrm>
        </p:spPr>
      </p:pic>
    </p:spTree>
    <p:extLst>
      <p:ext uri="{BB962C8B-B14F-4D97-AF65-F5344CB8AC3E}">
        <p14:creationId xmlns:p14="http://schemas.microsoft.com/office/powerpoint/2010/main" val="2710499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50000"/>
                  </a:schemeClr>
                </a:solidFill>
              </a:rPr>
              <a:t>Members &amp; Partners</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227C0-AD57-4F9B-BAE3-EEFB0D0EE427}" type="slidenum">
              <a:rPr kumimoji="0" lang="en-GB" sz="1200" b="0" i="0" u="none" strike="noStrike" kern="1200" cap="none" spc="0" normalizeH="0" baseline="0" noProof="0" smtClean="0">
                <a:ln>
                  <a:noFill/>
                </a:ln>
                <a:solidFill>
                  <a:srgbClr val="1E2DBE">
                    <a:lumMod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1E2DBE">
                  <a:lumMod val="50000"/>
                </a:srgbClr>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C67889AA-4C54-4661-88F4-F127C2080AFD}"/>
              </a:ext>
            </a:extLst>
          </p:cNvPr>
          <p:cNvSpPr txBox="1"/>
          <p:nvPr/>
        </p:nvSpPr>
        <p:spPr>
          <a:xfrm>
            <a:off x="512017" y="2268661"/>
            <a:ext cx="5776011"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2DBE"/>
                </a:solidFill>
                <a:effectLst/>
                <a:uLnTx/>
                <a:uFillTx/>
                <a:latin typeface="Arial" panose="020B0604020202020204"/>
                <a:ea typeface="+mn-ea"/>
                <a:cs typeface="+mn-cs"/>
              </a:rPr>
              <a:t>Members</a:t>
            </a:r>
          </a:p>
        </p:txBody>
      </p:sp>
      <p:sp>
        <p:nvSpPr>
          <p:cNvPr id="15" name="TextBox 14">
            <a:extLst>
              <a:ext uri="{FF2B5EF4-FFF2-40B4-BE49-F238E27FC236}">
                <a16:creationId xmlns:a16="http://schemas.microsoft.com/office/drawing/2014/main" id="{AC83DEE2-9F55-4669-9500-41EB443385AF}"/>
              </a:ext>
            </a:extLst>
          </p:cNvPr>
          <p:cNvSpPr txBox="1"/>
          <p:nvPr/>
        </p:nvSpPr>
        <p:spPr>
          <a:xfrm>
            <a:off x="8521144" y="2254592"/>
            <a:ext cx="3286897"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2DBE"/>
                </a:solidFill>
                <a:effectLst/>
                <a:uLnTx/>
                <a:uFillTx/>
                <a:latin typeface="Arial" panose="020B0604020202020204"/>
                <a:ea typeface="+mn-ea"/>
                <a:cs typeface="+mn-cs"/>
              </a:rPr>
              <a:t>Partners</a:t>
            </a:r>
          </a:p>
        </p:txBody>
      </p:sp>
      <p:cxnSp>
        <p:nvCxnSpPr>
          <p:cNvPr id="17" name="Straight Connector 16">
            <a:extLst>
              <a:ext uri="{FF2B5EF4-FFF2-40B4-BE49-F238E27FC236}">
                <a16:creationId xmlns:a16="http://schemas.microsoft.com/office/drawing/2014/main" id="{5190EDA1-ECB4-4370-87CB-11A8E5936F4A}"/>
              </a:ext>
            </a:extLst>
          </p:cNvPr>
          <p:cNvCxnSpPr/>
          <p:nvPr/>
        </p:nvCxnSpPr>
        <p:spPr>
          <a:xfrm>
            <a:off x="2060431" y="2646310"/>
            <a:ext cx="13855" cy="97878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EE15427-2671-4F6E-A2DC-3F19D178CB85}"/>
              </a:ext>
            </a:extLst>
          </p:cNvPr>
          <p:cNvSpPr txBox="1"/>
          <p:nvPr/>
        </p:nvSpPr>
        <p:spPr>
          <a:xfrm>
            <a:off x="512017" y="2843210"/>
            <a:ext cx="5776011" cy="215444"/>
          </a:xfrm>
          <a:prstGeom prst="rect">
            <a:avLst/>
          </a:prstGeom>
          <a:noFill/>
        </p:spPr>
        <p:txBody>
          <a:bodyPr wrap="square" lIns="0" tIns="0" rIns="0" bIns="0" rtlCol="0">
            <a:spAutoFit/>
          </a:bodyPr>
          <a:lstStyle/>
          <a:p>
            <a:pPr marL="174625" marR="0" lvl="0" indent="-174625" algn="l" defTabSz="914400" rtl="0" eaLnBrk="1" fontAlgn="auto" latinLnBrk="0" hangingPunct="1">
              <a:lnSpc>
                <a:spcPct val="100000"/>
              </a:lnSpc>
              <a:spcBef>
                <a:spcPts val="0"/>
              </a:spcBef>
              <a:spcAft>
                <a:spcPts val="0"/>
              </a:spcAft>
              <a:buClr>
                <a:srgbClr val="05D2D2"/>
              </a:buClr>
              <a:buSzPct val="70000"/>
              <a:buFont typeface="Wingdings 3" panose="05040102010807070707" pitchFamily="18" charset="2"/>
              <a:buChar char=""/>
              <a:tabLst/>
              <a:defRPr/>
            </a:pPr>
            <a:r>
              <a:rPr kumimoji="0" lang="en-US" sz="1400" b="0" i="0" u="none" strike="noStrike" kern="1200" cap="none" spc="0" normalizeH="0" baseline="0" noProof="0" dirty="0">
                <a:ln>
                  <a:noFill/>
                </a:ln>
                <a:solidFill>
                  <a:srgbClr val="1E2DBE">
                    <a:lumMod val="50000"/>
                  </a:srgbClr>
                </a:solidFill>
                <a:effectLst/>
                <a:uLnTx/>
                <a:uFillTx/>
                <a:latin typeface="Arial" panose="020B0604020202020204"/>
                <a:ea typeface="+mn-ea"/>
                <a:cs typeface="+mn-cs"/>
              </a:rPr>
              <a:t>Companies</a:t>
            </a:r>
          </a:p>
        </p:txBody>
      </p:sp>
      <p:sp>
        <p:nvSpPr>
          <p:cNvPr id="22" name="TextBox 21">
            <a:extLst>
              <a:ext uri="{FF2B5EF4-FFF2-40B4-BE49-F238E27FC236}">
                <a16:creationId xmlns:a16="http://schemas.microsoft.com/office/drawing/2014/main" id="{071CC4B6-62CF-4B14-9497-BB15F106D0C6}"/>
              </a:ext>
            </a:extLst>
          </p:cNvPr>
          <p:cNvSpPr txBox="1"/>
          <p:nvPr/>
        </p:nvSpPr>
        <p:spPr>
          <a:xfrm>
            <a:off x="512017" y="4085576"/>
            <a:ext cx="5776011" cy="215444"/>
          </a:xfrm>
          <a:prstGeom prst="rect">
            <a:avLst/>
          </a:prstGeom>
          <a:noFill/>
        </p:spPr>
        <p:txBody>
          <a:bodyPr wrap="square" lIns="0" tIns="0" rIns="0" bIns="0" rtlCol="0">
            <a:spAutoFit/>
          </a:bodyPr>
          <a:lstStyle/>
          <a:p>
            <a:pPr marL="174625" marR="0" lvl="0" indent="-174625" algn="l" defTabSz="914400" rtl="0" eaLnBrk="1" fontAlgn="auto" latinLnBrk="0" hangingPunct="1">
              <a:lnSpc>
                <a:spcPct val="100000"/>
              </a:lnSpc>
              <a:spcBef>
                <a:spcPts val="0"/>
              </a:spcBef>
              <a:spcAft>
                <a:spcPts val="0"/>
              </a:spcAft>
              <a:buClr>
                <a:srgbClr val="05D2D2"/>
              </a:buClr>
              <a:buSzPct val="70000"/>
              <a:buFont typeface="Wingdings 3" panose="05040102010807070707" pitchFamily="18" charset="2"/>
              <a:buChar char=""/>
              <a:tabLst/>
              <a:defRPr/>
            </a:pPr>
            <a:r>
              <a:rPr kumimoji="0" lang="en-US" sz="1400" b="0" i="0" u="none" strike="noStrike" kern="1200" cap="none" spc="0" normalizeH="0" baseline="0" noProof="0" dirty="0">
                <a:ln>
                  <a:noFill/>
                </a:ln>
                <a:solidFill>
                  <a:srgbClr val="1E2DBE">
                    <a:lumMod val="50000"/>
                  </a:srgbClr>
                </a:solidFill>
                <a:effectLst/>
                <a:uLnTx/>
                <a:uFillTx/>
                <a:latin typeface="Arial" panose="020B0604020202020204"/>
                <a:ea typeface="+mn-ea"/>
                <a:cs typeface="+mn-cs"/>
              </a:rPr>
              <a:t>Business networks</a:t>
            </a:r>
          </a:p>
        </p:txBody>
      </p:sp>
      <p:cxnSp>
        <p:nvCxnSpPr>
          <p:cNvPr id="27" name="Straight Connector 26">
            <a:extLst>
              <a:ext uri="{FF2B5EF4-FFF2-40B4-BE49-F238E27FC236}">
                <a16:creationId xmlns:a16="http://schemas.microsoft.com/office/drawing/2014/main" id="{5D35EAB6-C03E-4F59-9B79-DF6523FC806F}"/>
              </a:ext>
            </a:extLst>
          </p:cNvPr>
          <p:cNvCxnSpPr>
            <a:cxnSpLocks/>
          </p:cNvCxnSpPr>
          <p:nvPr/>
        </p:nvCxnSpPr>
        <p:spPr>
          <a:xfrm flipH="1" flipV="1">
            <a:off x="8056295" y="2254592"/>
            <a:ext cx="1" cy="3955130"/>
          </a:xfrm>
          <a:prstGeom prst="line">
            <a:avLst/>
          </a:prstGeom>
          <a:ln>
            <a:solidFill>
              <a:schemeClr val="accent1">
                <a:lumMod val="50000"/>
                <a:alpha val="28000"/>
              </a:schemeClr>
            </a:solidFill>
          </a:ln>
        </p:spPr>
        <p:style>
          <a:lnRef idx="1">
            <a:schemeClr val="accent1"/>
          </a:lnRef>
          <a:fillRef idx="0">
            <a:schemeClr val="accent1"/>
          </a:fillRef>
          <a:effectRef idx="0">
            <a:schemeClr val="accent1"/>
          </a:effectRef>
          <a:fontRef idx="minor">
            <a:schemeClr val="tx1"/>
          </a:fontRef>
        </p:style>
      </p:cxnSp>
      <p:pic>
        <p:nvPicPr>
          <p:cNvPr id="45" name="Picture 44" descr="Logo&#10;&#10;Description automatically generated">
            <a:extLst>
              <a:ext uri="{FF2B5EF4-FFF2-40B4-BE49-F238E27FC236}">
                <a16:creationId xmlns:a16="http://schemas.microsoft.com/office/drawing/2014/main" id="{9D4599FA-504D-4F93-BF2E-8B7C4BD38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3308" y="2992989"/>
            <a:ext cx="1238958" cy="544144"/>
          </a:xfrm>
          <a:prstGeom prst="rect">
            <a:avLst/>
          </a:prstGeom>
        </p:spPr>
      </p:pic>
      <p:pic>
        <p:nvPicPr>
          <p:cNvPr id="49" name="Picture 48" descr="Shape&#10;&#10;Description automatically generated with medium confidence">
            <a:extLst>
              <a:ext uri="{FF2B5EF4-FFF2-40B4-BE49-F238E27FC236}">
                <a16:creationId xmlns:a16="http://schemas.microsoft.com/office/drawing/2014/main" id="{2EB5A7F5-5473-4BC7-B6A1-F92B2D8608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4002" y="3095020"/>
            <a:ext cx="1079980" cy="311825"/>
          </a:xfrm>
          <a:prstGeom prst="rect">
            <a:avLst/>
          </a:prstGeom>
        </p:spPr>
      </p:pic>
      <p:pic>
        <p:nvPicPr>
          <p:cNvPr id="51" name="Picture 50" descr="Logo&#10;&#10;Description automatically generated">
            <a:extLst>
              <a:ext uri="{FF2B5EF4-FFF2-40B4-BE49-F238E27FC236}">
                <a16:creationId xmlns:a16="http://schemas.microsoft.com/office/drawing/2014/main" id="{8387B991-90E0-43D3-9BD6-39EE29D04F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4582" y="3487246"/>
            <a:ext cx="1486603" cy="493787"/>
          </a:xfrm>
          <a:prstGeom prst="rect">
            <a:avLst/>
          </a:prstGeom>
        </p:spPr>
      </p:pic>
      <p:sp>
        <p:nvSpPr>
          <p:cNvPr id="52" name="TextBox 51">
            <a:extLst>
              <a:ext uri="{FF2B5EF4-FFF2-40B4-BE49-F238E27FC236}">
                <a16:creationId xmlns:a16="http://schemas.microsoft.com/office/drawing/2014/main" id="{055E5EE6-5C12-475E-85FE-E3BA007147CE}"/>
              </a:ext>
            </a:extLst>
          </p:cNvPr>
          <p:cNvSpPr txBox="1"/>
          <p:nvPr/>
        </p:nvSpPr>
        <p:spPr>
          <a:xfrm>
            <a:off x="557120" y="3144449"/>
            <a:ext cx="16807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30050"/>
                </a:solidFill>
                <a:effectLst/>
                <a:uLnTx/>
                <a:uFillTx/>
                <a:latin typeface="Arial" panose="020B0604020202020204"/>
                <a:ea typeface="+mn-ea"/>
                <a:cs typeface="+mn-cs"/>
              </a:rPr>
              <a:t>Apple Inc</a:t>
            </a:r>
          </a:p>
        </p:txBody>
      </p:sp>
      <p:sp>
        <p:nvSpPr>
          <p:cNvPr id="54" name="TextBox 53">
            <a:extLst>
              <a:ext uri="{FF2B5EF4-FFF2-40B4-BE49-F238E27FC236}">
                <a16:creationId xmlns:a16="http://schemas.microsoft.com/office/drawing/2014/main" id="{B1611285-70AF-48C0-8743-CD3B1E4DED8A}"/>
              </a:ext>
            </a:extLst>
          </p:cNvPr>
          <p:cNvSpPr txBox="1"/>
          <p:nvPr/>
        </p:nvSpPr>
        <p:spPr>
          <a:xfrm>
            <a:off x="1362079" y="3516097"/>
            <a:ext cx="28765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30050"/>
                </a:solidFill>
                <a:effectLst/>
                <a:uLnTx/>
                <a:uFillTx/>
                <a:latin typeface="Arial" panose="020B0604020202020204"/>
                <a:ea typeface="+mn-ea"/>
                <a:cs typeface="+mn-cs"/>
              </a:rPr>
              <a:t>The Coca-Cola Company</a:t>
            </a:r>
          </a:p>
        </p:txBody>
      </p:sp>
      <p:pic>
        <p:nvPicPr>
          <p:cNvPr id="56" name="Picture 55" descr="Logo&#10;&#10;Description automatically generated">
            <a:extLst>
              <a:ext uri="{FF2B5EF4-FFF2-40B4-BE49-F238E27FC236}">
                <a16:creationId xmlns:a16="http://schemas.microsoft.com/office/drawing/2014/main" id="{3B2F697E-FCAB-46AC-AE84-E2989A3381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9280" y="4234188"/>
            <a:ext cx="1466496" cy="707856"/>
          </a:xfrm>
          <a:prstGeom prst="rect">
            <a:avLst/>
          </a:prstGeom>
        </p:spPr>
      </p:pic>
      <p:pic>
        <p:nvPicPr>
          <p:cNvPr id="58" name="Picture 57" descr="Logo, company name&#10;&#10;Description automatically generated">
            <a:extLst>
              <a:ext uri="{FF2B5EF4-FFF2-40B4-BE49-F238E27FC236}">
                <a16:creationId xmlns:a16="http://schemas.microsoft.com/office/drawing/2014/main" id="{AD1829E5-6824-4EFE-A3C7-30595D9926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8562" y="4316446"/>
            <a:ext cx="1371259" cy="621802"/>
          </a:xfrm>
          <a:prstGeom prst="rect">
            <a:avLst/>
          </a:prstGeom>
        </p:spPr>
      </p:pic>
      <p:pic>
        <p:nvPicPr>
          <p:cNvPr id="60" name="Picture 59" descr="Logo&#10;&#10;Description automatically generated">
            <a:extLst>
              <a:ext uri="{FF2B5EF4-FFF2-40B4-BE49-F238E27FC236}">
                <a16:creationId xmlns:a16="http://schemas.microsoft.com/office/drawing/2014/main" id="{C9D330D8-7E59-4273-BCEC-F501BD6C3E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0092" y="4983248"/>
            <a:ext cx="877348" cy="865887"/>
          </a:xfrm>
          <a:prstGeom prst="rect">
            <a:avLst/>
          </a:prstGeom>
        </p:spPr>
      </p:pic>
      <p:pic>
        <p:nvPicPr>
          <p:cNvPr id="62" name="Picture 61">
            <a:extLst>
              <a:ext uri="{FF2B5EF4-FFF2-40B4-BE49-F238E27FC236}">
                <a16:creationId xmlns:a16="http://schemas.microsoft.com/office/drawing/2014/main" id="{FB83E9EF-1F58-4CF0-9057-7DA3DC8B54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18324" y="5238817"/>
            <a:ext cx="1640824" cy="391975"/>
          </a:xfrm>
          <a:prstGeom prst="rect">
            <a:avLst/>
          </a:prstGeom>
        </p:spPr>
      </p:pic>
      <p:pic>
        <p:nvPicPr>
          <p:cNvPr id="64" name="Picture 63" descr="Logo&#10;&#10;Description automatically generated">
            <a:extLst>
              <a:ext uri="{FF2B5EF4-FFF2-40B4-BE49-F238E27FC236}">
                <a16:creationId xmlns:a16="http://schemas.microsoft.com/office/drawing/2014/main" id="{040EE2F5-B93C-47F9-9D08-3EE26FBB50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31730" y="5103590"/>
            <a:ext cx="1402881" cy="749422"/>
          </a:xfrm>
          <a:prstGeom prst="rect">
            <a:avLst/>
          </a:prstGeom>
        </p:spPr>
      </p:pic>
      <p:pic>
        <p:nvPicPr>
          <p:cNvPr id="66" name="Picture 65" descr="Text&#10;&#10;Description automatically generated">
            <a:extLst>
              <a:ext uri="{FF2B5EF4-FFF2-40B4-BE49-F238E27FC236}">
                <a16:creationId xmlns:a16="http://schemas.microsoft.com/office/drawing/2014/main" id="{511F1FA5-B109-4E3C-9038-FAF3AD74AC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496" y="5765072"/>
            <a:ext cx="2222393" cy="938389"/>
          </a:xfrm>
          <a:prstGeom prst="rect">
            <a:avLst/>
          </a:prstGeom>
        </p:spPr>
      </p:pic>
      <p:pic>
        <p:nvPicPr>
          <p:cNvPr id="68" name="Picture 67">
            <a:extLst>
              <a:ext uri="{FF2B5EF4-FFF2-40B4-BE49-F238E27FC236}">
                <a16:creationId xmlns:a16="http://schemas.microsoft.com/office/drawing/2014/main" id="{EBFEB81F-63E4-4765-86C9-AB7EC992AE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95730" y="4411114"/>
            <a:ext cx="2860655" cy="354004"/>
          </a:xfrm>
          <a:prstGeom prst="rect">
            <a:avLst/>
          </a:prstGeom>
        </p:spPr>
      </p:pic>
      <p:pic>
        <p:nvPicPr>
          <p:cNvPr id="72" name="Picture 71" descr="Logo&#10;&#10;Description automatically generated">
            <a:extLst>
              <a:ext uri="{FF2B5EF4-FFF2-40B4-BE49-F238E27FC236}">
                <a16:creationId xmlns:a16="http://schemas.microsoft.com/office/drawing/2014/main" id="{DBD7FD1A-C092-457C-BC1A-94714561916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83224" y="5921796"/>
            <a:ext cx="1538309" cy="575852"/>
          </a:xfrm>
          <a:prstGeom prst="rect">
            <a:avLst/>
          </a:prstGeom>
        </p:spPr>
      </p:pic>
      <p:pic>
        <p:nvPicPr>
          <p:cNvPr id="74" name="Picture 73" descr="A picture containing text&#10;&#10;Description automatically generated">
            <a:extLst>
              <a:ext uri="{FF2B5EF4-FFF2-40B4-BE49-F238E27FC236}">
                <a16:creationId xmlns:a16="http://schemas.microsoft.com/office/drawing/2014/main" id="{9DC9D01A-0DA8-4C05-A41A-4C1A3EDCD58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56113" y="6047130"/>
            <a:ext cx="1816901" cy="424869"/>
          </a:xfrm>
          <a:prstGeom prst="rect">
            <a:avLst/>
          </a:prstGeom>
        </p:spPr>
      </p:pic>
      <p:pic>
        <p:nvPicPr>
          <p:cNvPr id="76" name="Picture 75" descr="Graphical user interface, text&#10;&#10;Description automatically generated">
            <a:extLst>
              <a:ext uri="{FF2B5EF4-FFF2-40B4-BE49-F238E27FC236}">
                <a16:creationId xmlns:a16="http://schemas.microsoft.com/office/drawing/2014/main" id="{E008C988-7FBA-4EC9-8671-39FEDABF58A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56844" y="5932927"/>
            <a:ext cx="1525119" cy="631399"/>
          </a:xfrm>
          <a:prstGeom prst="rect">
            <a:avLst/>
          </a:prstGeom>
        </p:spPr>
      </p:pic>
      <p:pic>
        <p:nvPicPr>
          <p:cNvPr id="78" name="Picture 77" descr="A picture containing logo&#10;&#10;Description automatically generated">
            <a:extLst>
              <a:ext uri="{FF2B5EF4-FFF2-40B4-BE49-F238E27FC236}">
                <a16:creationId xmlns:a16="http://schemas.microsoft.com/office/drawing/2014/main" id="{AD95D994-8BA5-43DB-B858-A20FCF90E6B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10666" y="5849135"/>
            <a:ext cx="875910" cy="877372"/>
          </a:xfrm>
          <a:prstGeom prst="rect">
            <a:avLst/>
          </a:prstGeom>
        </p:spPr>
      </p:pic>
      <p:pic>
        <p:nvPicPr>
          <p:cNvPr id="80" name="Picture 79" descr="A picture containing logo&#10;&#10;Description automatically generated">
            <a:extLst>
              <a:ext uri="{FF2B5EF4-FFF2-40B4-BE49-F238E27FC236}">
                <a16:creationId xmlns:a16="http://schemas.microsoft.com/office/drawing/2014/main" id="{A038B340-58C6-4D8A-95CD-C7E0FDE010A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897190" y="2684687"/>
            <a:ext cx="1723277" cy="747933"/>
          </a:xfrm>
          <a:prstGeom prst="rect">
            <a:avLst/>
          </a:prstGeom>
        </p:spPr>
      </p:pic>
      <p:pic>
        <p:nvPicPr>
          <p:cNvPr id="4" name="Picture 3" descr="Logo&#10;&#10;Description automatically generated">
            <a:extLst>
              <a:ext uri="{FF2B5EF4-FFF2-40B4-BE49-F238E27FC236}">
                <a16:creationId xmlns:a16="http://schemas.microsoft.com/office/drawing/2014/main" id="{C201358D-A868-4F62-B317-40D8D554006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46702" y="4949980"/>
            <a:ext cx="1908052" cy="890018"/>
          </a:xfrm>
          <a:prstGeom prst="rect">
            <a:avLst/>
          </a:prstGeom>
        </p:spPr>
      </p:pic>
      <p:pic>
        <p:nvPicPr>
          <p:cNvPr id="6" name="Picture 5" descr="Logo, company name&#10;&#10;Description automatically generated">
            <a:extLst>
              <a:ext uri="{FF2B5EF4-FFF2-40B4-BE49-F238E27FC236}">
                <a16:creationId xmlns:a16="http://schemas.microsoft.com/office/drawing/2014/main" id="{687234AA-D639-4F37-AABA-01DED0788D8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94771" y="4163113"/>
            <a:ext cx="861793" cy="861793"/>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145FE15C-B0F5-4B12-846B-C94308E7E4C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17905" y="4452413"/>
            <a:ext cx="1242759" cy="377547"/>
          </a:xfrm>
          <a:prstGeom prst="rect">
            <a:avLst/>
          </a:prstGeom>
        </p:spPr>
      </p:pic>
    </p:spTree>
    <p:extLst>
      <p:ext uri="{BB962C8B-B14F-4D97-AF65-F5344CB8AC3E}">
        <p14:creationId xmlns:p14="http://schemas.microsoft.com/office/powerpoint/2010/main" val="3619718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91E9F-9057-4670-BFEE-4AC37F21BB1A}"/>
              </a:ext>
            </a:extLst>
          </p:cNvPr>
          <p:cNvSpPr>
            <a:spLocks noGrp="1"/>
          </p:cNvSpPr>
          <p:nvPr>
            <p:ph type="title"/>
          </p:nvPr>
        </p:nvSpPr>
        <p:spPr>
          <a:xfrm>
            <a:off x="490538" y="2316746"/>
            <a:ext cx="6280965" cy="608525"/>
          </a:xfrm>
        </p:spPr>
        <p:txBody>
          <a:bodyPr/>
          <a:lstStyle/>
          <a:p>
            <a:pPr>
              <a:lnSpc>
                <a:spcPct val="100000"/>
              </a:lnSpc>
            </a:pPr>
            <a:r>
              <a:rPr lang="en-GB" sz="3600" dirty="0">
                <a:solidFill>
                  <a:schemeClr val="accent1">
                    <a:lumMod val="50000"/>
                  </a:schemeClr>
                </a:solidFill>
              </a:rPr>
              <a:t>Companies and their representative organizations  are fighting forced labour. </a:t>
            </a:r>
          </a:p>
        </p:txBody>
      </p:sp>
      <p:sp>
        <p:nvSpPr>
          <p:cNvPr id="8" name="Text Placeholder 7">
            <a:extLst>
              <a:ext uri="{FF2B5EF4-FFF2-40B4-BE49-F238E27FC236}">
                <a16:creationId xmlns:a16="http://schemas.microsoft.com/office/drawing/2014/main" id="{80D0F5D5-7BDD-4BF0-8245-43FAC99A5414}"/>
              </a:ext>
            </a:extLst>
          </p:cNvPr>
          <p:cNvSpPr>
            <a:spLocks noGrp="1"/>
          </p:cNvSpPr>
          <p:nvPr>
            <p:ph type="body" idx="1"/>
          </p:nvPr>
        </p:nvSpPr>
        <p:spPr>
          <a:xfrm>
            <a:off x="490538" y="4066243"/>
            <a:ext cx="6614597" cy="1656000"/>
          </a:xfrm>
        </p:spPr>
        <p:txBody>
          <a:bodyPr/>
          <a:lstStyle/>
          <a:p>
            <a:pPr>
              <a:lnSpc>
                <a:spcPct val="100000"/>
              </a:lnSpc>
            </a:pPr>
            <a:r>
              <a:rPr lang="en-GB" sz="2800" dirty="0">
                <a:solidFill>
                  <a:schemeClr val="accent1">
                    <a:lumMod val="50000"/>
                  </a:schemeClr>
                </a:solidFill>
                <a:ea typeface="Open Sans Light" panose="020B0306030504020204" pitchFamily="34" charset="0"/>
                <a:cs typeface="Open Sans Light" panose="020B0306030504020204" pitchFamily="34" charset="0"/>
              </a:rPr>
              <a:t>Join us and access the skills, knowledge and resources to make a difference. </a:t>
            </a:r>
          </a:p>
          <a:p>
            <a:pPr>
              <a:lnSpc>
                <a:spcPct val="100000"/>
              </a:lnSpc>
            </a:pPr>
            <a:endParaRPr lang="en-GB" sz="3200" dirty="0">
              <a:solidFill>
                <a:schemeClr val="accent1">
                  <a:lumMod val="50000"/>
                </a:schemeClr>
              </a:solidFill>
            </a:endParaRPr>
          </a:p>
        </p:txBody>
      </p:sp>
      <p:sp>
        <p:nvSpPr>
          <p:cNvPr id="5" name="Slide Number Placeholder 4">
            <a:extLst>
              <a:ext uri="{FF2B5EF4-FFF2-40B4-BE49-F238E27FC236}">
                <a16:creationId xmlns:a16="http://schemas.microsoft.com/office/drawing/2014/main" id="{5FEEFF96-A013-491B-AB6A-AC381AE032EE}"/>
              </a:ext>
            </a:extLst>
          </p:cNvPr>
          <p:cNvSpPr>
            <a:spLocks noGrp="1"/>
          </p:cNvSpPr>
          <p:nvPr>
            <p:ph type="sldNum" sz="quarter" idx="12"/>
          </p:nvPr>
        </p:nvSpPr>
        <p:spPr/>
        <p:txBody>
          <a:bodyPr/>
          <a:lstStyle/>
          <a:p>
            <a:fld id="{856227C0-AD57-4F9B-BAE3-EEFB0D0EE427}" type="slidenum">
              <a:rPr lang="en-GB" smtClean="0"/>
              <a:t>9</a:t>
            </a:fld>
            <a:endParaRPr lang="en-GB"/>
          </a:p>
        </p:txBody>
      </p:sp>
      <p:pic>
        <p:nvPicPr>
          <p:cNvPr id="9" name="Graphic 8">
            <a:extLst>
              <a:ext uri="{FF2B5EF4-FFF2-40B4-BE49-F238E27FC236}">
                <a16:creationId xmlns:a16="http://schemas.microsoft.com/office/drawing/2014/main" id="{55A77C53-D280-40CC-8D88-58DC9E700F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3" r="22328"/>
          <a:stretch/>
        </p:blipFill>
        <p:spPr>
          <a:xfrm>
            <a:off x="6771503" y="193202"/>
            <a:ext cx="5585254" cy="6471595"/>
          </a:xfrm>
          <a:prstGeom prst="rect">
            <a:avLst/>
          </a:prstGeom>
        </p:spPr>
      </p:pic>
    </p:spTree>
    <p:extLst>
      <p:ext uri="{BB962C8B-B14F-4D97-AF65-F5344CB8AC3E}">
        <p14:creationId xmlns:p14="http://schemas.microsoft.com/office/powerpoint/2010/main" val="148072167"/>
      </p:ext>
    </p:extLst>
  </p:cSld>
  <p:clrMapOvr>
    <a:masterClrMapping/>
  </p:clrMapOvr>
</p:sld>
</file>

<file path=ppt/theme/theme1.xml><?xml version="1.0" encoding="utf-8"?>
<a:theme xmlns:a="http://schemas.openxmlformats.org/drawingml/2006/main" name="ILO 2020">
  <a:themeElements>
    <a:clrScheme name="ILO Jan 2020">
      <a:dk1>
        <a:srgbClr val="230050"/>
      </a:dk1>
      <a:lt1>
        <a:sysClr val="window" lastClr="FFFFFF"/>
      </a:lt1>
      <a:dk2>
        <a:srgbClr val="000000"/>
      </a:dk2>
      <a:lt2>
        <a:srgbClr val="F8FCFE"/>
      </a:lt2>
      <a:accent1>
        <a:srgbClr val="1E2DBE"/>
      </a:accent1>
      <a:accent2>
        <a:srgbClr val="FA3C4B"/>
      </a:accent2>
      <a:accent3>
        <a:srgbClr val="FFCD2D"/>
      </a:accent3>
      <a:accent4>
        <a:srgbClr val="960A55"/>
      </a:accent4>
      <a:accent5>
        <a:srgbClr val="05D2D2"/>
      </a:accent5>
      <a:accent6>
        <a:srgbClr val="8CE164"/>
      </a:accent6>
      <a:hlink>
        <a:srgbClr val="230050"/>
      </a:hlink>
      <a:folHlink>
        <a:srgbClr val="2300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LO Presentation 16x9.potx" id="{1B78B7CC-6F33-4AED-B988-F1824BC14DB2}" vid="{017B0592-C5E0-43A0-8804-D21738B904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1458</Words>
  <Application>Microsoft Office PowerPoint</Application>
  <PresentationFormat>Widescreen</PresentationFormat>
  <Paragraphs>172</Paragraphs>
  <Slides>11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Calibri</vt:lpstr>
      <vt:lpstr>Mangal</vt:lpstr>
      <vt:lpstr>Noto Sans</vt:lpstr>
      <vt:lpstr>Open Sans</vt:lpstr>
      <vt:lpstr>Open Sans Light</vt:lpstr>
      <vt:lpstr>Overpass</vt:lpstr>
      <vt:lpstr>Overpass ExtraBold</vt:lpstr>
      <vt:lpstr>Wingdings 3</vt:lpstr>
      <vt:lpstr>ILO 2020</vt:lpstr>
      <vt:lpstr>The ILO  Global Business Network on  Forced Labour </vt:lpstr>
      <vt:lpstr>The Challenge: Global Facts &amp; Figures</vt:lpstr>
      <vt:lpstr>PowerPoint Presentation</vt:lpstr>
      <vt:lpstr>Current challenges for the private sector</vt:lpstr>
      <vt:lpstr>Current solutions:</vt:lpstr>
      <vt:lpstr>Our Mission</vt:lpstr>
      <vt:lpstr>Our members and partners</vt:lpstr>
      <vt:lpstr>Members &amp; Partners</vt:lpstr>
      <vt:lpstr>Companies and their representative organizations  are fighting forced labour. </vt:lpstr>
      <vt:lpstr>ILO GBNFL tools</vt:lpstr>
      <vt:lpstr>Stay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ILO Global Business Network on Forced Labour</dc:title>
  <dc:creator>m woodcock</dc:creator>
  <cp:lastModifiedBy>Sofia Lytvyn</cp:lastModifiedBy>
  <cp:revision>29</cp:revision>
  <dcterms:created xsi:type="dcterms:W3CDTF">2020-12-21T20:37:02Z</dcterms:created>
  <dcterms:modified xsi:type="dcterms:W3CDTF">2022-12-11T17:48:44Z</dcterms:modified>
</cp:coreProperties>
</file>